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98" r:id="rId4"/>
    <p:sldId id="260" r:id="rId5"/>
    <p:sldId id="261" r:id="rId6"/>
    <p:sldId id="296" r:id="rId7"/>
    <p:sldId id="291" r:id="rId8"/>
    <p:sldId id="300" r:id="rId9"/>
    <p:sldId id="263" r:id="rId10"/>
    <p:sldId id="302" r:id="rId11"/>
    <p:sldId id="303" r:id="rId12"/>
    <p:sldId id="258" r:id="rId13"/>
    <p:sldId id="304" r:id="rId14"/>
    <p:sldId id="262" r:id="rId15"/>
    <p:sldId id="305" r:id="rId16"/>
    <p:sldId id="264" r:id="rId17"/>
    <p:sldId id="306" r:id="rId18"/>
    <p:sldId id="307" r:id="rId19"/>
    <p:sldId id="308" r:id="rId20"/>
    <p:sldId id="309" r:id="rId21"/>
    <p:sldId id="310" r:id="rId22"/>
    <p:sldId id="311" r:id="rId23"/>
    <p:sldId id="312" r:id="rId24"/>
    <p:sldId id="297" r:id="rId25"/>
    <p:sldId id="259" r:id="rId26"/>
  </p:sldIdLst>
  <p:sldSz cx="12192000" cy="6858000"/>
  <p:notesSz cx="6742113" cy="987266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17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63EC7D-61AE-4E58-BE0E-D6931BA526F3}" v="45" dt="2022-03-01T08:12:49.437"/>
    <p1510:client id="{40A353F8-B5F2-4C6A-898D-4F54F97EC24D}" v="4" dt="2022-03-01T09:34:58.6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33"/>
    <p:restoredTop sz="94683"/>
  </p:normalViewPr>
  <p:slideViewPr>
    <p:cSldViewPr snapToGrid="0" snapToObjects="1">
      <p:cViewPr varScale="1">
        <p:scale>
          <a:sx n="46" d="100"/>
          <a:sy n="46" d="100"/>
        </p:scale>
        <p:origin x="62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63B7CB-7650-4800-8B70-5AE588BC1779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22963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4212" y="4751219"/>
            <a:ext cx="539369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C8F0C0-69C8-471F-8605-4E10A05DE0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9856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Kijk naar de wijzigingen in de afgelopen jaren in uw eigen omgeving. Pas in 2000 kwam </a:t>
            </a:r>
            <a:r>
              <a:rPr lang="nl-NL" dirty="0" err="1"/>
              <a:t>Prive</a:t>
            </a:r>
            <a:r>
              <a:rPr lang="nl-NL" dirty="0"/>
              <a:t> PC projecten, 2004 de </a:t>
            </a:r>
            <a:r>
              <a:rPr lang="nl-NL" dirty="0" err="1"/>
              <a:t>Iphone</a:t>
            </a:r>
            <a:r>
              <a:rPr lang="nl-NL" dirty="0"/>
              <a:t>, 2010 wijziging Microsoft zijn </a:t>
            </a:r>
            <a:r>
              <a:rPr lang="nl-NL" dirty="0" err="1"/>
              <a:t>statergie</a:t>
            </a:r>
            <a:r>
              <a:rPr lang="nl-NL" dirty="0"/>
              <a:t>, 2016 </a:t>
            </a:r>
            <a:r>
              <a:rPr lang="nl-NL" dirty="0" err="1"/>
              <a:t>cloud</a:t>
            </a:r>
            <a:r>
              <a:rPr lang="nl-NL" dirty="0"/>
              <a:t> oplossingen, software robots 2019, datacenters groeien als </a:t>
            </a:r>
            <a:r>
              <a:rPr lang="nl-NL" dirty="0" err="1"/>
              <a:t>padastoelen</a:t>
            </a:r>
            <a:r>
              <a:rPr lang="nl-NL" dirty="0"/>
              <a:t> uit de grond.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96342-3F74-46AC-A898-C7E0642880BD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6187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5g netwerken biedt kansen om zaken aan te sturen op afstand. </a:t>
            </a:r>
          </a:p>
          <a:p>
            <a:r>
              <a:rPr lang="nl-NL" dirty="0"/>
              <a:t>AI marktplaats u maakt een advertentie en </a:t>
            </a:r>
            <a:r>
              <a:rPr lang="nl-NL" dirty="0" err="1"/>
              <a:t>opbasis</a:t>
            </a:r>
            <a:r>
              <a:rPr lang="nl-NL" dirty="0"/>
              <a:t> van uw foto doet </a:t>
            </a:r>
            <a:r>
              <a:rPr lang="nl-NL" dirty="0" err="1"/>
              <a:t>marktplaast</a:t>
            </a:r>
            <a:r>
              <a:rPr lang="nl-NL" dirty="0"/>
              <a:t> een categorie voorstel.</a:t>
            </a:r>
          </a:p>
          <a:p>
            <a:r>
              <a:rPr lang="nl-NL" dirty="0"/>
              <a:t>Transparant, </a:t>
            </a:r>
            <a:r>
              <a:rPr lang="nl-NL" dirty="0" err="1"/>
              <a:t>bitcoins</a:t>
            </a:r>
            <a:r>
              <a:rPr lang="nl-NL" dirty="0"/>
              <a:t> kansen belastingdienst</a:t>
            </a:r>
          </a:p>
          <a:p>
            <a:r>
              <a:rPr lang="nl-NL" dirty="0"/>
              <a:t>Wat wij willen kan. Denk aan autobedrijven</a:t>
            </a:r>
          </a:p>
          <a:p>
            <a:r>
              <a:rPr lang="nl-NL" dirty="0"/>
              <a:t>Oorlog – Cyber, </a:t>
            </a:r>
            <a:r>
              <a:rPr lang="nl-NL" dirty="0" err="1"/>
              <a:t>randsome</a:t>
            </a:r>
            <a:r>
              <a:rPr lang="nl-NL" dirty="0"/>
              <a:t> </a:t>
            </a:r>
            <a:r>
              <a:rPr lang="nl-NL" dirty="0" err="1"/>
              <a:t>etc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96342-3F74-46AC-A898-C7E0642880BD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6442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Gaat niet om de IT maar hoe je het gaat toepassen in het bedrijf.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96342-3F74-46AC-A898-C7E0642880BD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3240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96342-3F74-46AC-A898-C7E0642880BD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2082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EEA30E-2D79-CE47-9D75-318045F26F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6851E77-3597-3C4F-9C42-EBF620F11F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63DAFB4-146C-BC4B-917E-94DF697D3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AD76C-2475-6C42-BF52-95B783CD2E09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3150C3E-29E5-4C43-9CEA-09AB3EFA8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72CAED5-6418-FC44-A926-077DE518F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596BF-FC3F-094F-8197-2EA1A9046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041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6A5165-6E24-C347-99DA-20B18F501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DD7D3F9-72C1-3B41-B684-112F3D5F0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0D3B3E0-2951-2845-8F71-127F5C0E1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AD76C-2475-6C42-BF52-95B783CD2E09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585157E-BCE0-C144-8E8A-C9AAD1794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E27B6E7-15A8-D443-ADFF-3E80441EE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596BF-FC3F-094F-8197-2EA1A9046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331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364064-C0BF-9741-8134-2540F74B4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036134E-59EC-204E-B104-DC6124706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8324223-F923-6A41-80BE-9AD01DEE1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AD76C-2475-6C42-BF52-95B783CD2E09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0154F37-32AC-7B41-B244-04FD5AEDC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7819A0B-CCAE-CA4B-9181-A37367965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596BF-FC3F-094F-8197-2EA1A9046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4138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529D9D-8D78-5441-9B27-B6FF5A695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DABA48-B545-E945-A544-4A97D14B36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5361A3B-65DD-7344-A3FE-49424B8990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C2D0356-E37D-DC43-B371-810D2BD3A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AD76C-2475-6C42-BF52-95B783CD2E09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723B942-07DB-4146-BE0D-ABC2F49DB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691D54E-47A2-4544-AB65-AD5238AAE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596BF-FC3F-094F-8197-2EA1A9046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6019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093FDB-4098-F940-8531-2A94B9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AC4FE18-886E-DE42-B975-DBE00E31E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30D6ECC-6177-074D-AC9B-7AEEDA03BD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DDA2D91-C63B-DC4D-9BCB-8F6A63EE0C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4192EE3-A9BB-884B-BA09-F7576D133E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AE3D677-781B-FC41-8031-478DFB56A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AD76C-2475-6C42-BF52-95B783CD2E09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EB86C74-C81D-1F40-A113-5041C4C6E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10A13BE-1C63-2740-A034-9133D06D7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596BF-FC3F-094F-8197-2EA1A9046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474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1AD7D6-FDF5-9945-A999-AC52046E3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58E9D8E-1BD0-FE4D-9DFA-3AB742E90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AD76C-2475-6C42-BF52-95B783CD2E09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588C0CC-DA10-2147-BF37-8C53ACAA6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617E9DA-6ECC-9743-A323-AB66FFE2A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596BF-FC3F-094F-8197-2EA1A9046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8554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E47F258-3EE3-8445-B389-17DB4BA8B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AD76C-2475-6C42-BF52-95B783CD2E09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4EF3B1E-B59F-3E4A-B8D2-CB39C8A79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AF650A9-2736-C244-B5B0-4C5DAE0AF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596BF-FC3F-094F-8197-2EA1A9046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7911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A13959-3A10-2A43-B936-F92066337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58DA6E8-A63B-3B4F-BEEF-E71431D91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F0F50DC-2A00-5741-AA11-0A91089D65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ABABBEB-BED8-F048-B59F-CB17E82DD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AD76C-2475-6C42-BF52-95B783CD2E09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0472139-F2A3-E54F-8F45-28C31A6E1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B3B4BB3-595B-9E4D-B6D2-324C017BA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596BF-FC3F-094F-8197-2EA1A9046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2346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57208D-3D23-674F-8E4B-A59EC4693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7E1F115-03B6-2D4C-B413-EE5A1E3554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A50008D-15A5-9149-AADF-9BD38A6E1E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82B5720-3B5A-D741-A883-303D3F24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AD76C-2475-6C42-BF52-95B783CD2E09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A8B7F64-2253-BD42-A318-8A118E641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7F49362-4DCE-CF45-B0FE-BDEFD6793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596BF-FC3F-094F-8197-2EA1A9046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1867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8A1583-80B9-1649-8962-58590B36C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00DA544-A690-B841-9461-0E678F8674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38982CD-67E3-CB49-A23F-82B51FFE6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AD76C-2475-6C42-BF52-95B783CD2E09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262FF22-C8B7-6E45-912C-907401A87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184650C-1F98-7A4A-BFAD-FC08D3959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596BF-FC3F-094F-8197-2EA1A9046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6294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F9337E2-6DCB-A34C-A63F-6EA95127F8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492EDEF-5AB2-3A49-B60C-0978C441A6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4C3E594-E2B9-BD47-BCC3-BAB43D162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AD76C-2475-6C42-BF52-95B783CD2E09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4DBD20C-D6C5-5B47-A9FF-902BB0B91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7CF6CE6-1E7C-AC49-A097-C88D9DD87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596BF-FC3F-094F-8197-2EA1A9046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9628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2F6D3B5-0138-CC4C-8550-89793F21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928C4D4-8AFB-784A-A719-810A46CE1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5B0458A-35F3-B741-9D97-2BA9827CE1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AD76C-2475-6C42-BF52-95B783CD2E09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D064BD7-F33F-E046-AAAD-BB8E8C8FFE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488810C-D95B-6B4B-B5E8-E76FC933A3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596BF-FC3F-094F-8197-2EA1A9046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5798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dsPsxmxpSU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png"/><Relationship Id="rId1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0255711-B9AD-6C4C-B09D-F4A85121A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3E29F8A-AF6C-4249-BE5F-4356BF53AD75}"/>
              </a:ext>
            </a:extLst>
          </p:cNvPr>
          <p:cNvSpPr txBox="1"/>
          <p:nvPr/>
        </p:nvSpPr>
        <p:spPr>
          <a:xfrm>
            <a:off x="430845" y="1351538"/>
            <a:ext cx="56651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400" b="1" dirty="0">
                <a:solidFill>
                  <a:schemeClr val="bg1"/>
                </a:solidFill>
              </a:rPr>
              <a:t>ICT Lyceum</a:t>
            </a:r>
          </a:p>
          <a:p>
            <a:r>
              <a:rPr lang="nl-NL" sz="5400" b="1" dirty="0">
                <a:solidFill>
                  <a:schemeClr val="bg1"/>
                </a:solidFill>
              </a:rPr>
              <a:t>vakopleiding</a:t>
            </a:r>
          </a:p>
        </p:txBody>
      </p:sp>
      <p:pic>
        <p:nvPicPr>
          <p:cNvPr id="9" name="Picture 2" descr="Voorbeeld van afbeelding">
            <a:extLst>
              <a:ext uri="{FF2B5EF4-FFF2-40B4-BE49-F238E27FC236}">
                <a16:creationId xmlns:a16="http://schemas.microsoft.com/office/drawing/2014/main" id="{A002F004-A50E-4DEA-B0FF-413D7A991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574" y="1216241"/>
            <a:ext cx="2492731" cy="2432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8282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838A9C12-D3B8-8948-979C-6E7CD53EF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F47FA47-CD0C-C745-897A-9B0F76F71F90}"/>
              </a:ext>
            </a:extLst>
          </p:cNvPr>
          <p:cNvSpPr txBox="1"/>
          <p:nvPr/>
        </p:nvSpPr>
        <p:spPr>
          <a:xfrm>
            <a:off x="779114" y="496399"/>
            <a:ext cx="85046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Myriad Pro" charset="0"/>
                <a:ea typeface="Myriad Pro" charset="0"/>
                <a:cs typeface="Myriad Pro" charset="0"/>
                <a:hlinkClick r:id="rId3"/>
              </a:rPr>
              <a:t>ICT Lyceum vakopleiding</a:t>
            </a:r>
            <a:endParaRPr lang="nl-NL" sz="5400" b="1" dirty="0">
              <a:solidFill>
                <a:srgbClr val="31174B"/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48A8CD1-67A6-6F4A-84EF-C5B19D27838E}"/>
              </a:ext>
            </a:extLst>
          </p:cNvPr>
          <p:cNvSpPr txBox="1"/>
          <p:nvPr/>
        </p:nvSpPr>
        <p:spPr>
          <a:xfrm>
            <a:off x="2003346" y="3354034"/>
            <a:ext cx="50009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Myriad Pro" charset="0"/>
                <a:ea typeface="Myriad Pro" charset="0"/>
                <a:cs typeface="Myriad Pro" charset="0"/>
              </a:rPr>
              <a:t>Info-</a:t>
            </a:r>
            <a:r>
              <a:rPr lang="en-US" sz="3600" b="1" dirty="0" err="1">
                <a:latin typeface="Myriad Pro" charset="0"/>
                <a:ea typeface="Myriad Pro" charset="0"/>
                <a:cs typeface="Myriad Pro" charset="0"/>
              </a:rPr>
              <a:t>avond</a:t>
            </a:r>
            <a:endParaRPr lang="en-US" sz="3600" b="1" dirty="0">
              <a:latin typeface="Myriad Pro" charset="0"/>
              <a:ea typeface="Myriad Pro" charset="0"/>
              <a:cs typeface="Myriad Pro" charset="0"/>
            </a:endParaRPr>
          </a:p>
          <a:p>
            <a:pPr algn="ctr"/>
            <a:r>
              <a:rPr lang="en-US" sz="3600" b="1" dirty="0">
                <a:latin typeface="Myriad Pro" charset="0"/>
                <a:ea typeface="Myriad Pro" charset="0"/>
                <a:cs typeface="Myriad Pro" charset="0"/>
              </a:rPr>
              <a:t>1 maart2022</a:t>
            </a:r>
            <a:br>
              <a:rPr lang="en-US" sz="2400" b="1" dirty="0">
                <a:latin typeface="Myriad Pro" charset="0"/>
                <a:ea typeface="Myriad Pro" charset="0"/>
                <a:cs typeface="Myriad Pro" charset="0"/>
              </a:rPr>
            </a:br>
            <a:endParaRPr lang="en-US" sz="2400" b="1" dirty="0">
              <a:latin typeface="Myriad Pro" charset="0"/>
              <a:ea typeface="Myriad Pro" charset="0"/>
              <a:cs typeface="Myriad Pro" charset="0"/>
            </a:endParaRPr>
          </a:p>
        </p:txBody>
      </p:sp>
      <p:pic>
        <p:nvPicPr>
          <p:cNvPr id="5" name="Afbeelding 4" descr="Afbeelding met gras, monitor, zitten, scherm&#10;&#10;Automatisch gegenereerde beschrijving">
            <a:extLst>
              <a:ext uri="{FF2B5EF4-FFF2-40B4-BE49-F238E27FC236}">
                <a16:creationId xmlns:a16="http://schemas.microsoft.com/office/drawing/2014/main" id="{82E0CAF8-9A93-4239-A014-5D3287142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7689" y="1612598"/>
            <a:ext cx="2077749" cy="31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727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838A9C12-D3B8-8948-979C-6E7CD53EF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F47FA47-CD0C-C745-897A-9B0F76F71F90}"/>
              </a:ext>
            </a:extLst>
          </p:cNvPr>
          <p:cNvSpPr txBox="1"/>
          <p:nvPr/>
        </p:nvSpPr>
        <p:spPr>
          <a:xfrm>
            <a:off x="900650" y="598141"/>
            <a:ext cx="10397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Myriad Pro" charset="0"/>
                <a:ea typeface="Myriad Pro" charset="0"/>
                <a:cs typeface="Myriad Pro" charset="0"/>
              </a:rPr>
              <a:t>Hoe </a:t>
            </a:r>
            <a:r>
              <a:rPr lang="en-US" sz="4000" b="1" dirty="0" err="1">
                <a:latin typeface="Myriad Pro" charset="0"/>
                <a:ea typeface="Myriad Pro" charset="0"/>
                <a:cs typeface="Myriad Pro" charset="0"/>
              </a:rPr>
              <a:t>ziet</a:t>
            </a:r>
            <a:r>
              <a:rPr lang="en-US" sz="4000" b="1" dirty="0">
                <a:latin typeface="Myriad Pro" charset="0"/>
                <a:ea typeface="Myriad Pro" charset="0"/>
                <a:cs typeface="Myriad Pro" charset="0"/>
              </a:rPr>
              <a:t> </a:t>
            </a:r>
            <a:r>
              <a:rPr lang="en-US" sz="4000" b="1" dirty="0" err="1">
                <a:latin typeface="Myriad Pro" charset="0"/>
                <a:ea typeface="Myriad Pro" charset="0"/>
                <a:cs typeface="Myriad Pro" charset="0"/>
              </a:rPr>
              <a:t>deze</a:t>
            </a:r>
            <a:r>
              <a:rPr lang="en-US" sz="4000" b="1" dirty="0">
                <a:latin typeface="Myriad Pro" charset="0"/>
                <a:ea typeface="Myriad Pro" charset="0"/>
                <a:cs typeface="Myriad Pro" charset="0"/>
              </a:rPr>
              <a:t> </a:t>
            </a:r>
            <a:r>
              <a:rPr lang="en-US" sz="4000" b="1" dirty="0" err="1">
                <a:latin typeface="Myriad Pro" charset="0"/>
                <a:ea typeface="Myriad Pro" charset="0"/>
                <a:cs typeface="Myriad Pro" charset="0"/>
              </a:rPr>
              <a:t>avond</a:t>
            </a:r>
            <a:r>
              <a:rPr lang="en-US" sz="4000" b="1" dirty="0">
                <a:latin typeface="Myriad Pro" charset="0"/>
                <a:ea typeface="Myriad Pro" charset="0"/>
                <a:cs typeface="Myriad Pro" charset="0"/>
              </a:rPr>
              <a:t> er </a:t>
            </a:r>
            <a:r>
              <a:rPr lang="en-US" sz="4000" b="1" dirty="0" err="1">
                <a:latin typeface="Myriad Pro" charset="0"/>
                <a:ea typeface="Myriad Pro" charset="0"/>
                <a:cs typeface="Myriad Pro" charset="0"/>
              </a:rPr>
              <a:t>verder</a:t>
            </a:r>
            <a:r>
              <a:rPr lang="en-US" sz="4000" b="1" dirty="0">
                <a:latin typeface="Myriad Pro" charset="0"/>
                <a:ea typeface="Myriad Pro" charset="0"/>
                <a:cs typeface="Myriad Pro" charset="0"/>
              </a:rPr>
              <a:t> </a:t>
            </a:r>
            <a:r>
              <a:rPr lang="en-US" sz="4000" b="1" dirty="0" err="1">
                <a:latin typeface="Myriad Pro" charset="0"/>
                <a:ea typeface="Myriad Pro" charset="0"/>
                <a:cs typeface="Myriad Pro" charset="0"/>
              </a:rPr>
              <a:t>uit</a:t>
            </a:r>
            <a:r>
              <a:rPr lang="en-US" sz="4000" b="1" dirty="0">
                <a:latin typeface="Myriad Pro" charset="0"/>
                <a:ea typeface="Myriad Pro" charset="0"/>
                <a:cs typeface="Myriad Pro" charset="0"/>
              </a:rPr>
              <a:t>?</a:t>
            </a:r>
            <a:endParaRPr lang="nl-NL" sz="4000" b="1" dirty="0">
              <a:solidFill>
                <a:srgbClr val="31174B"/>
              </a:solidFill>
            </a:endParaRPr>
          </a:p>
        </p:txBody>
      </p:sp>
      <p:graphicFrame>
        <p:nvGraphicFramePr>
          <p:cNvPr id="9" name="Tabel 8">
            <a:extLst>
              <a:ext uri="{FF2B5EF4-FFF2-40B4-BE49-F238E27FC236}">
                <a16:creationId xmlns:a16="http://schemas.microsoft.com/office/drawing/2014/main" id="{3BAAB98B-A44A-47AB-A2F1-475C48AB7E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533337"/>
              </p:ext>
            </p:extLst>
          </p:nvPr>
        </p:nvGraphicFramePr>
        <p:xfrm>
          <a:off x="838200" y="1306027"/>
          <a:ext cx="10852655" cy="4506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3631">
                  <a:extLst>
                    <a:ext uri="{9D8B030D-6E8A-4147-A177-3AD203B41FA5}">
                      <a16:colId xmlns:a16="http://schemas.microsoft.com/office/drawing/2014/main" val="1588707016"/>
                    </a:ext>
                  </a:extLst>
                </a:gridCol>
                <a:gridCol w="9819024">
                  <a:extLst>
                    <a:ext uri="{9D8B030D-6E8A-4147-A177-3AD203B41FA5}">
                      <a16:colId xmlns:a16="http://schemas.microsoft.com/office/drawing/2014/main" val="2152506500"/>
                    </a:ext>
                  </a:extLst>
                </a:gridCol>
              </a:tblGrid>
              <a:tr h="572209">
                <a:tc>
                  <a:txBody>
                    <a:bodyPr/>
                    <a:lstStyle/>
                    <a:p>
                      <a:r>
                        <a:rPr kumimoji="0" lang="nl-NL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174B"/>
                          </a:solidFill>
                          <a:effectLst/>
                          <a:uLnTx/>
                          <a:uFillTx/>
                          <a:latin typeface="Myriad Pro" panose="020B0503030403020204"/>
                          <a:ea typeface="Yu Mincho" panose="020B0400000000000000" pitchFamily="18" charset="-128"/>
                          <a:cs typeface="Arial" panose="020B0604020202020204" pitchFamily="34" charset="0"/>
                        </a:rPr>
                        <a:t> 19.10</a:t>
                      </a:r>
                      <a:endParaRPr lang="nl-NL" sz="2400" dirty="0">
                        <a:solidFill>
                          <a:srgbClr val="31174B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400" b="0" kern="1200" dirty="0">
                          <a:solidFill>
                            <a:schemeClr val="dk1"/>
                          </a:solidFill>
                          <a:effectLst/>
                          <a:latin typeface="Myriad Pro" panose="020B0503030403020204"/>
                          <a:ea typeface="Yu Mincho" panose="020B0400000000000000" pitchFamily="18" charset="-128"/>
                          <a:cs typeface="Arial" panose="020B0604020202020204" pitchFamily="34" charset="0"/>
                        </a:rPr>
                        <a:t>Inleiding met algemene informatie - Ineke Baks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2269717"/>
                  </a:ext>
                </a:extLst>
              </a:tr>
              <a:tr h="5722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400" dirty="0">
                          <a:effectLst/>
                          <a:latin typeface="Myriad Pro" panose="020B0503030403020204"/>
                          <a:ea typeface="Yu Mincho" panose="020B0400000000000000" pitchFamily="18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nl-NL" sz="2400" dirty="0">
                          <a:solidFill>
                            <a:srgbClr val="31174B"/>
                          </a:solidFill>
                          <a:effectLst/>
                          <a:latin typeface="Myriad Pro" panose="020B0503030403020204"/>
                          <a:ea typeface="Yu Mincho" panose="020B0400000000000000" pitchFamily="18" charset="-128"/>
                          <a:cs typeface="Arial" panose="020B0604020202020204" pitchFamily="34" charset="0"/>
                        </a:rPr>
                        <a:t>19.25</a:t>
                      </a:r>
                      <a:endParaRPr lang="nl-NL" sz="2400" dirty="0">
                        <a:solidFill>
                          <a:srgbClr val="31174B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400" dirty="0">
                          <a:effectLst/>
                          <a:latin typeface="Myriad Pro" panose="020B0503030403020204"/>
                          <a:ea typeface="Yu Mincho" panose="020B0400000000000000" pitchFamily="18" charset="-128"/>
                          <a:cs typeface="Arial" panose="020B0604020202020204" pitchFamily="34" charset="0"/>
                        </a:rPr>
                        <a:t>Aansluiting van het ICT Lyceum op vervolgopleidingen, het belang van het ICT Lyceum - Raymond </a:t>
                      </a:r>
                      <a:r>
                        <a:rPr lang="nl-NL" sz="2400" dirty="0" err="1">
                          <a:effectLst/>
                          <a:latin typeface="Myriad Pro" panose="020B0503030403020204"/>
                          <a:ea typeface="Yu Mincho" panose="020B0400000000000000" pitchFamily="18" charset="-128"/>
                          <a:cs typeface="Arial" panose="020B0604020202020204" pitchFamily="34" charset="0"/>
                        </a:rPr>
                        <a:t>Blankestijn</a:t>
                      </a:r>
                      <a:endParaRPr lang="nl-NL" sz="2400" dirty="0">
                        <a:effectLst/>
                        <a:latin typeface="Myriad Pro" panose="020B0503030403020204"/>
                        <a:ea typeface="Yu Mincho" panose="020B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9758964"/>
                  </a:ext>
                </a:extLst>
              </a:tr>
              <a:tr h="572209">
                <a:tc>
                  <a:txBody>
                    <a:bodyPr/>
                    <a:lstStyle/>
                    <a:p>
                      <a:r>
                        <a:rPr lang="nl-NL" sz="2400" dirty="0">
                          <a:effectLst/>
                          <a:latin typeface="Myriad Pro" panose="020B0503030403020204"/>
                          <a:ea typeface="Yu Mincho" panose="020B0400000000000000" pitchFamily="18" charset="-128"/>
                          <a:cs typeface="Arial" panose="020B0604020202020204" pitchFamily="34" charset="0"/>
                        </a:rPr>
                        <a:t>(19.30</a:t>
                      </a:r>
                      <a:endParaRPr lang="nl-NL" sz="24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400" dirty="0">
                          <a:effectLst/>
                          <a:latin typeface="Myriad Pro" panose="020B0503030403020204"/>
                          <a:ea typeface="Yu Mincho" panose="020B0400000000000000" pitchFamily="18" charset="-128"/>
                          <a:cs typeface="Arial" panose="020B0604020202020204" pitchFamily="34" charset="0"/>
                        </a:rPr>
                        <a:t>Workshop ronde 2)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250541"/>
                  </a:ext>
                </a:extLst>
              </a:tr>
              <a:tr h="572209">
                <a:tc>
                  <a:txBody>
                    <a:bodyPr/>
                    <a:lstStyle/>
                    <a:p>
                      <a:r>
                        <a:rPr lang="nl-NL" sz="2400" dirty="0">
                          <a:effectLst/>
                          <a:latin typeface="Myriad Pro" panose="020B0503030403020204"/>
                          <a:ea typeface="Yu Mincho" panose="020B0400000000000000" pitchFamily="18" charset="-128"/>
                          <a:cs typeface="Arial" panose="020B0604020202020204" pitchFamily="34" charset="0"/>
                        </a:rPr>
                        <a:t> 19.35</a:t>
                      </a:r>
                      <a:endParaRPr lang="nl-NL" sz="24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400" dirty="0">
                          <a:effectLst/>
                          <a:latin typeface="Myriad Pro" panose="020B0503030403020204"/>
                          <a:ea typeface="Yu Mincho" panose="020B0400000000000000" pitchFamily="18" charset="-128"/>
                          <a:cs typeface="Arial" panose="020B0604020202020204" pitchFamily="34" charset="0"/>
                        </a:rPr>
                        <a:t>De rol van het bedrijfsleven, de samenwerking met de IT-Hub, de toekomst van de IT - Gerben Dolsma 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2169552"/>
                  </a:ext>
                </a:extLst>
              </a:tr>
              <a:tr h="572209">
                <a:tc>
                  <a:txBody>
                    <a:bodyPr/>
                    <a:lstStyle/>
                    <a:p>
                      <a:r>
                        <a:rPr lang="nl-NL" sz="2400" dirty="0">
                          <a:effectLst/>
                          <a:latin typeface="Myriad Pro" panose="020B0503030403020204"/>
                          <a:ea typeface="Yu Mincho" panose="020B0400000000000000" pitchFamily="18" charset="-128"/>
                          <a:cs typeface="Arial" panose="020B0604020202020204" pitchFamily="34" charset="0"/>
                        </a:rPr>
                        <a:t> 19.45</a:t>
                      </a:r>
                      <a:endParaRPr lang="nl-NL" sz="24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400" dirty="0">
                          <a:effectLst/>
                          <a:latin typeface="Myriad Pro" panose="020B0503030403020204"/>
                          <a:ea typeface="Yu Mincho" panose="020B0400000000000000" pitchFamily="18" charset="-128"/>
                          <a:cs typeface="Arial" panose="020B0604020202020204" pitchFamily="34" charset="0"/>
                        </a:rPr>
                        <a:t>Beantwoorden van vragen - Ineke Baks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1484441"/>
                  </a:ext>
                </a:extLst>
              </a:tr>
              <a:tr h="572209">
                <a:tc>
                  <a:txBody>
                    <a:bodyPr/>
                    <a:lstStyle/>
                    <a:p>
                      <a:r>
                        <a:rPr lang="nl-NL" sz="2400" dirty="0">
                          <a:effectLst/>
                          <a:latin typeface="Myriad Pro" panose="020B0503030403020204"/>
                          <a:ea typeface="Yu Mincho" panose="020B0400000000000000" pitchFamily="18" charset="-128"/>
                          <a:cs typeface="Arial" panose="020B0604020202020204" pitchFamily="34" charset="0"/>
                        </a:rPr>
                        <a:t>(19.50</a:t>
                      </a:r>
                      <a:endParaRPr lang="nl-NL" sz="24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400" dirty="0">
                          <a:effectLst/>
                          <a:latin typeface="Myriad Pro" panose="020B0503030403020204"/>
                          <a:ea typeface="Yu Mincho" panose="020B0400000000000000" pitchFamily="18" charset="-128"/>
                          <a:cs typeface="Arial" panose="020B0604020202020204" pitchFamily="34" charset="0"/>
                        </a:rPr>
                        <a:t>Kinderen terug naar de ouders)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4861071"/>
                  </a:ext>
                </a:extLst>
              </a:tr>
              <a:tr h="572209">
                <a:tc>
                  <a:txBody>
                    <a:bodyPr/>
                    <a:lstStyle/>
                    <a:p>
                      <a:r>
                        <a:rPr lang="nl-NL" sz="2400" dirty="0">
                          <a:effectLst/>
                          <a:latin typeface="Myriad Pro" panose="020B0503030403020204"/>
                          <a:ea typeface="Yu Mincho" panose="020B0400000000000000" pitchFamily="18" charset="-128"/>
                          <a:cs typeface="Arial" panose="020B0604020202020204" pitchFamily="34" charset="0"/>
                        </a:rPr>
                        <a:t> 19.55</a:t>
                      </a:r>
                      <a:endParaRPr lang="nl-NL" sz="24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400" dirty="0">
                          <a:latin typeface="Myriad Pro" panose="020B0503030403020204"/>
                          <a:ea typeface="Yu Mincho" panose="020B0400000000000000" pitchFamily="18" charset="-128"/>
                          <a:cs typeface="Arial" panose="020B0604020202020204" pitchFamily="34" charset="0"/>
                        </a:rPr>
                        <a:t>Afsluiting - Bart-Jan de Jong</a:t>
                      </a:r>
                      <a:endParaRPr lang="nl-NL" sz="24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6086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8538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838A9C12-D3B8-8948-979C-6E7CD53EF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F47FA47-CD0C-C745-897A-9B0F76F71F90}"/>
              </a:ext>
            </a:extLst>
          </p:cNvPr>
          <p:cNvSpPr txBox="1"/>
          <p:nvPr/>
        </p:nvSpPr>
        <p:spPr>
          <a:xfrm>
            <a:off x="900650" y="349566"/>
            <a:ext cx="85046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dirty="0">
                <a:latin typeface="Myriad Pro" charset="0"/>
                <a:ea typeface="Myriad Pro" charset="0"/>
                <a:cs typeface="Myriad Pro" charset="0"/>
              </a:rPr>
              <a:t>Anno NU!</a:t>
            </a:r>
            <a:endParaRPr lang="nl-NL" sz="4000" b="1" dirty="0"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48A8CD1-67A6-6F4A-84EF-C5B19D27838E}"/>
              </a:ext>
            </a:extLst>
          </p:cNvPr>
          <p:cNvSpPr txBox="1"/>
          <p:nvPr/>
        </p:nvSpPr>
        <p:spPr>
          <a:xfrm>
            <a:off x="900650" y="1099002"/>
            <a:ext cx="8640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Myriad Pro" charset="0"/>
                <a:ea typeface="Myriad Pro" charset="0"/>
                <a:cs typeface="Myriad Pro" charset="0"/>
              </a:rPr>
              <a:t>11.000 </a:t>
            </a:r>
            <a:r>
              <a:rPr lang="en-US" sz="2400" dirty="0" err="1">
                <a:latin typeface="Myriad Pro" charset="0"/>
                <a:ea typeface="Myriad Pro" charset="0"/>
                <a:cs typeface="Myriad Pro" charset="0"/>
              </a:rPr>
              <a:t>nieuwe</a:t>
            </a:r>
            <a:r>
              <a:rPr lang="en-US" sz="2400" dirty="0">
                <a:latin typeface="Myriad Pro" charset="0"/>
                <a:ea typeface="Myriad Pro" charset="0"/>
                <a:cs typeface="Myriad Pro" charset="0"/>
              </a:rPr>
              <a:t> </a:t>
            </a:r>
            <a:r>
              <a:rPr lang="en-US" sz="2400" dirty="0" err="1">
                <a:latin typeface="Myriad Pro" charset="0"/>
                <a:ea typeface="Myriad Pro" charset="0"/>
                <a:cs typeface="Myriad Pro" charset="0"/>
              </a:rPr>
              <a:t>vacatures</a:t>
            </a:r>
            <a:r>
              <a:rPr lang="en-US" sz="2400" dirty="0">
                <a:latin typeface="Myriad Pro" charset="0"/>
                <a:ea typeface="Myriad Pro" charset="0"/>
                <a:cs typeface="Myriad Pro" charset="0"/>
              </a:rPr>
              <a:t> per </a:t>
            </a:r>
            <a:r>
              <a:rPr lang="en-US" sz="2400" dirty="0" err="1">
                <a:latin typeface="Myriad Pro" charset="0"/>
                <a:ea typeface="Myriad Pro" charset="0"/>
                <a:cs typeface="Myriad Pro" charset="0"/>
              </a:rPr>
              <a:t>kwartaal</a:t>
            </a:r>
            <a:r>
              <a:rPr lang="en-US" sz="2400" dirty="0">
                <a:latin typeface="Myriad Pro" charset="0"/>
                <a:ea typeface="Myriad Pro" charset="0"/>
                <a:cs typeface="Myriad Pro" charset="0"/>
              </a:rPr>
              <a:t>, maar…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7393D56-AECA-4A3E-9C1C-0523E10B5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792" y="1713191"/>
            <a:ext cx="5146646" cy="199292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A98D2FE-63E4-44A4-A02B-A0496F352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792" y="3858642"/>
            <a:ext cx="5146646" cy="1907287"/>
          </a:xfrm>
          <a:prstGeom prst="rect">
            <a:avLst/>
          </a:prstGeom>
        </p:spPr>
      </p:pic>
      <p:pic>
        <p:nvPicPr>
          <p:cNvPr id="10" name="Picture 2" descr="Afbeeldingsresultaat voor programming">
            <a:extLst>
              <a:ext uri="{FF2B5EF4-FFF2-40B4-BE49-F238E27FC236}">
                <a16:creationId xmlns:a16="http://schemas.microsoft.com/office/drawing/2014/main" id="{97674A04-58EC-43A5-B86C-D6B5E6662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127" y="1979721"/>
            <a:ext cx="3647122" cy="243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978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838A9C12-D3B8-8948-979C-6E7CD53EF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F47FA47-CD0C-C745-897A-9B0F76F71F90}"/>
              </a:ext>
            </a:extLst>
          </p:cNvPr>
          <p:cNvSpPr txBox="1"/>
          <p:nvPr/>
        </p:nvSpPr>
        <p:spPr>
          <a:xfrm>
            <a:off x="900650" y="598141"/>
            <a:ext cx="10397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Myriad Pro" charset="0"/>
                <a:ea typeface="Myriad Pro" charset="0"/>
                <a:cs typeface="Myriad Pro" charset="0"/>
              </a:rPr>
              <a:t>Visie</a:t>
            </a:r>
            <a:r>
              <a:rPr lang="en-US" sz="4000" b="1" dirty="0">
                <a:latin typeface="Myriad Pro" charset="0"/>
                <a:ea typeface="Myriad Pro" charset="0"/>
                <a:cs typeface="Myriad Pro" charset="0"/>
              </a:rPr>
              <a:t> ICT Lyceum</a:t>
            </a:r>
            <a:endParaRPr lang="nl-NL" sz="4000" b="1" dirty="0">
              <a:solidFill>
                <a:srgbClr val="31174B"/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48A8CD1-67A6-6F4A-84EF-C5B19D27838E}"/>
              </a:ext>
            </a:extLst>
          </p:cNvPr>
          <p:cNvSpPr txBox="1"/>
          <p:nvPr/>
        </p:nvSpPr>
        <p:spPr>
          <a:xfrm>
            <a:off x="893775" y="1560667"/>
            <a:ext cx="7131639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l-NL" sz="2000" dirty="0">
                <a:effectLst/>
                <a:latin typeface="Myriad Pro" panose="020B0503030403020204"/>
                <a:ea typeface="Yu Mincho" panose="020B0400000000000000" pitchFamily="18" charset="-128"/>
                <a:cs typeface="Arial" panose="020B0604020202020204" pitchFamily="34" charset="0"/>
              </a:rPr>
              <a:t>De leerlingen goed voor te bereiden op hun toekomstige studies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l-NL" sz="2000" dirty="0">
                <a:effectLst/>
                <a:latin typeface="Myriad Pro" panose="020B0503030403020204"/>
                <a:ea typeface="Yu Mincho" panose="020B0400000000000000" pitchFamily="18" charset="-128"/>
                <a:cs typeface="Arial" panose="020B0604020202020204" pitchFamily="34" charset="0"/>
              </a:rPr>
              <a:t>Leerlingen al mee te nemen in praktijkgerichte situaties en hen concrete opdrachten te bieden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l-NL" sz="2000" dirty="0">
                <a:effectLst/>
                <a:latin typeface="Myriad Pro" panose="020B0503030403020204"/>
                <a:ea typeface="Yu Mincho" panose="020B0400000000000000" pitchFamily="18" charset="-128"/>
                <a:cs typeface="Arial" panose="020B0604020202020204" pitchFamily="34" charset="0"/>
              </a:rPr>
              <a:t>Leerlingen vaardigheden mee te geven die voor hen essentieel zijn voor hun vervolgstudie en hun werk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l-NL" sz="2000" dirty="0">
                <a:effectLst/>
                <a:latin typeface="Myriad Pro" panose="020B0503030403020204"/>
                <a:ea typeface="Yu Mincho" panose="020B0400000000000000" pitchFamily="18" charset="-128"/>
                <a:cs typeface="Times New Roman" panose="02020603050405020304" pitchFamily="18" charset="0"/>
              </a:rPr>
              <a:t>De leerlingen een superleuke schooltijd te bieden met een toekomst- en praktijkgericht vak</a:t>
            </a:r>
            <a:r>
              <a:rPr lang="nl-NL" sz="2000" dirty="0">
                <a:latin typeface="Myriad Pro" panose="020B0503030403020204"/>
                <a:ea typeface="Yu Mincho" panose="020B0400000000000000" pitchFamily="18" charset="-128"/>
                <a:cs typeface="Times New Roman" panose="02020603050405020304" pitchFamily="18" charset="0"/>
              </a:rPr>
              <a:t>, binnen de mavo, de havo of het vwo.</a:t>
            </a:r>
            <a:r>
              <a:rPr lang="nl-NL" sz="2000" dirty="0">
                <a:effectLst/>
                <a:latin typeface="Myriad Pro" panose="020B0503030403020204"/>
                <a:ea typeface="Yu Mincho" panose="020B0400000000000000" pitchFamily="18" charset="-128"/>
                <a:cs typeface="Times New Roman" panose="02020603050405020304" pitchFamily="18" charset="0"/>
              </a:rPr>
              <a:t> </a:t>
            </a:r>
            <a:endParaRPr lang="nl-NL" sz="2000" dirty="0">
              <a:effectLst/>
              <a:latin typeface="Myriad Pro" panose="020B0503030403020204"/>
              <a:ea typeface="Yu Mincho" panose="020B0400000000000000" pitchFamily="18" charset="-128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2400" dirty="0"/>
          </a:p>
        </p:txBody>
      </p:sp>
      <p:pic>
        <p:nvPicPr>
          <p:cNvPr id="5" name="Picture 2" descr="Afbeeldingsresultaat voor 21e eeuws vaardigheden ict">
            <a:extLst>
              <a:ext uri="{FF2B5EF4-FFF2-40B4-BE49-F238E27FC236}">
                <a16:creationId xmlns:a16="http://schemas.microsoft.com/office/drawing/2014/main" id="{12056ACB-7925-4FEE-8175-2E4F991F9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950" y="1411549"/>
            <a:ext cx="3182732" cy="3122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571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>
            <a:extLst>
              <a:ext uri="{FF2B5EF4-FFF2-40B4-BE49-F238E27FC236}">
                <a16:creationId xmlns:a16="http://schemas.microsoft.com/office/drawing/2014/main" id="{9F837795-73B1-4CDB-BEDF-5E3D4F244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el 6">
            <a:extLst>
              <a:ext uri="{FF2B5EF4-FFF2-40B4-BE49-F238E27FC236}">
                <a16:creationId xmlns:a16="http://schemas.microsoft.com/office/drawing/2014/main" id="{363B260A-F2D1-4EDF-9411-FFFB50FBB8FA}"/>
              </a:ext>
            </a:extLst>
          </p:cNvPr>
          <p:cNvSpPr txBox="1">
            <a:spLocks/>
          </p:cNvSpPr>
          <p:nvPr/>
        </p:nvSpPr>
        <p:spPr>
          <a:xfrm>
            <a:off x="612338" y="301979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 dirty="0" err="1">
                <a:latin typeface="Myriad Pro" charset="0"/>
                <a:ea typeface="Myriad Pro" charset="0"/>
                <a:cs typeface="Myriad Pro" charset="0"/>
              </a:rPr>
              <a:t>Programma</a:t>
            </a:r>
            <a:r>
              <a:rPr lang="en-US" sz="4400" b="1" dirty="0">
                <a:latin typeface="Myriad Pro" charset="0"/>
                <a:ea typeface="Myriad Pro" charset="0"/>
                <a:cs typeface="Myriad Pro" charset="0"/>
              </a:rPr>
              <a:t> </a:t>
            </a:r>
            <a:r>
              <a:rPr lang="en-US" sz="4400" b="1" dirty="0" err="1">
                <a:latin typeface="Myriad Pro" charset="0"/>
                <a:ea typeface="Myriad Pro" charset="0"/>
                <a:cs typeface="Myriad Pro" charset="0"/>
              </a:rPr>
              <a:t>onderbouw</a:t>
            </a:r>
            <a:endParaRPr lang="nl-NL" sz="4400" b="1" dirty="0">
              <a:latin typeface="Myriad Pro" charset="0"/>
              <a:ea typeface="Myriad Pro" charset="0"/>
              <a:cs typeface="Myriad Pro" charset="0"/>
            </a:endParaRPr>
          </a:p>
        </p:txBody>
      </p:sp>
      <p:graphicFrame>
        <p:nvGraphicFramePr>
          <p:cNvPr id="2" name="Tabel 2">
            <a:extLst>
              <a:ext uri="{FF2B5EF4-FFF2-40B4-BE49-F238E27FC236}">
                <a16:creationId xmlns:a16="http://schemas.microsoft.com/office/drawing/2014/main" id="{B0A32C63-B1BA-4740-805D-BEBCC88955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39327"/>
              </p:ext>
            </p:extLst>
          </p:nvPr>
        </p:nvGraphicFramePr>
        <p:xfrm>
          <a:off x="677130" y="1075866"/>
          <a:ext cx="11226496" cy="4706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0966">
                  <a:extLst>
                    <a:ext uri="{9D8B030D-6E8A-4147-A177-3AD203B41FA5}">
                      <a16:colId xmlns:a16="http://schemas.microsoft.com/office/drawing/2014/main" val="1860573687"/>
                    </a:ext>
                  </a:extLst>
                </a:gridCol>
                <a:gridCol w="3599449">
                  <a:extLst>
                    <a:ext uri="{9D8B030D-6E8A-4147-A177-3AD203B41FA5}">
                      <a16:colId xmlns:a16="http://schemas.microsoft.com/office/drawing/2014/main" val="1912121945"/>
                    </a:ext>
                  </a:extLst>
                </a:gridCol>
                <a:gridCol w="550790">
                  <a:extLst>
                    <a:ext uri="{9D8B030D-6E8A-4147-A177-3AD203B41FA5}">
                      <a16:colId xmlns:a16="http://schemas.microsoft.com/office/drawing/2014/main" val="2451549516"/>
                    </a:ext>
                  </a:extLst>
                </a:gridCol>
                <a:gridCol w="2887319">
                  <a:extLst>
                    <a:ext uri="{9D8B030D-6E8A-4147-A177-3AD203B41FA5}">
                      <a16:colId xmlns:a16="http://schemas.microsoft.com/office/drawing/2014/main" val="3424910800"/>
                    </a:ext>
                  </a:extLst>
                </a:gridCol>
                <a:gridCol w="560151">
                  <a:extLst>
                    <a:ext uri="{9D8B030D-6E8A-4147-A177-3AD203B41FA5}">
                      <a16:colId xmlns:a16="http://schemas.microsoft.com/office/drawing/2014/main" val="3156102733"/>
                    </a:ext>
                  </a:extLst>
                </a:gridCol>
                <a:gridCol w="2607821">
                  <a:extLst>
                    <a:ext uri="{9D8B030D-6E8A-4147-A177-3AD203B41FA5}">
                      <a16:colId xmlns:a16="http://schemas.microsoft.com/office/drawing/2014/main" val="4003829560"/>
                    </a:ext>
                  </a:extLst>
                </a:gridCol>
              </a:tblGrid>
              <a:tr h="6757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l-NL" dirty="0"/>
                        <a:t>Leerjaar 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Leerjaar 2</a:t>
                      </a:r>
                    </a:p>
                    <a:p>
                      <a:endParaRPr lang="nl-N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Leerjaar 3</a:t>
                      </a:r>
                    </a:p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573284"/>
                  </a:ext>
                </a:extLst>
              </a:tr>
              <a:tr h="892533"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chemeClr val="bg1"/>
                          </a:solidFill>
                        </a:rPr>
                        <a:t>Blok 1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Micro:bits</a:t>
                      </a:r>
                      <a:endParaRPr lang="nl-NL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nl-NL" dirty="0" err="1"/>
                        <a:t>Digivaardig</a:t>
                      </a:r>
                      <a:endParaRPr lang="nl-NL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Programmeren basis (PHP)</a:t>
                      </a: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nl-NL" dirty="0"/>
                        <a:t>Ontwikkelmethoden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Cryptografie &amp; Hacken</a:t>
                      </a:r>
                    </a:p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988420"/>
                  </a:ext>
                </a:extLst>
              </a:tr>
              <a:tr h="8925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b="1" dirty="0">
                          <a:solidFill>
                            <a:schemeClr val="bg1"/>
                          </a:solidFill>
                        </a:rPr>
                        <a:t>Blok 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Informatiesystemen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Netwerk &amp; Security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Mens Machine Interfaces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066719"/>
                  </a:ext>
                </a:extLst>
              </a:tr>
              <a:tr h="9653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b="1" dirty="0">
                          <a:solidFill>
                            <a:schemeClr val="bg1"/>
                          </a:solidFill>
                        </a:rPr>
                        <a:t>Blok 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Hardware</a:t>
                      </a:r>
                    </a:p>
                    <a:p>
                      <a:endParaRPr lang="nl-NL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Database (</a:t>
                      </a:r>
                      <a:r>
                        <a:rPr lang="nl-NL" dirty="0" err="1"/>
                        <a:t>MySQL</a:t>
                      </a:r>
                      <a:r>
                        <a:rPr lang="nl-NL" dirty="0"/>
                        <a:t> &amp; PHP)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App ontwikkeling</a:t>
                      </a: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893658"/>
                  </a:ext>
                </a:extLst>
              </a:tr>
              <a:tr h="6027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b="1" dirty="0">
                          <a:solidFill>
                            <a:schemeClr val="bg1"/>
                          </a:solidFill>
                        </a:rPr>
                        <a:t>Blok 4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Website</a:t>
                      </a:r>
                    </a:p>
                    <a:p>
                      <a:endParaRPr lang="nl-NL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Arduino</a:t>
                      </a:r>
                      <a:endParaRPr lang="nl-NL" dirty="0"/>
                    </a:p>
                    <a:p>
                      <a:endParaRPr lang="nl-NL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Project Innovatie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098691"/>
                  </a:ext>
                </a:extLst>
              </a:tr>
              <a:tr h="6027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b="1" dirty="0">
                          <a:solidFill>
                            <a:schemeClr val="bg1"/>
                          </a:solidFill>
                        </a:rPr>
                        <a:t>Blok 5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Mindstorms</a:t>
                      </a:r>
                      <a:endParaRPr lang="nl-NL" dirty="0"/>
                    </a:p>
                    <a:p>
                      <a:endParaRPr lang="nl-NL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014094"/>
                  </a:ext>
                </a:extLst>
              </a:tr>
            </a:tbl>
          </a:graphicData>
        </a:graphic>
      </p:graphicFrame>
      <p:pic>
        <p:nvPicPr>
          <p:cNvPr id="1026" name="Picture 2" descr="Micro:bit Educational Foundation | micro:bit">
            <a:extLst>
              <a:ext uri="{FF2B5EF4-FFF2-40B4-BE49-F238E27FC236}">
                <a16:creationId xmlns:a16="http://schemas.microsoft.com/office/drawing/2014/main" id="{22A49D57-C2E6-4D4E-9DFF-606C67A19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087" y="1839823"/>
            <a:ext cx="849892" cy="622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2624EEC-70C5-4F3C-B99B-6AC49A23C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979" y="2771085"/>
            <a:ext cx="1061447" cy="550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at is Hardware? – Definition, Classifications, Examples">
            <a:extLst>
              <a:ext uri="{FF2B5EF4-FFF2-40B4-BE49-F238E27FC236}">
                <a16:creationId xmlns:a16="http://schemas.microsoft.com/office/drawing/2014/main" id="{AF6DAE5F-CD5F-4632-B3BE-CACB53793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087" y="3575306"/>
            <a:ext cx="1324775" cy="881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Website laten maken - vanaf €199! - wjwebdesign.nl">
            <a:extLst>
              <a:ext uri="{FF2B5EF4-FFF2-40B4-BE49-F238E27FC236}">
                <a16:creationId xmlns:a16="http://schemas.microsoft.com/office/drawing/2014/main" id="{E7D5210E-A8AA-458D-B729-07B4AFDC6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979" y="4501148"/>
            <a:ext cx="1087331" cy="65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E66C61AB-D1F3-4F61-A971-6421E9F38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942" y="5230770"/>
            <a:ext cx="1842965" cy="53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rogrammeren niet langer een ambacht | Computable.nl">
            <a:extLst>
              <a:ext uri="{FF2B5EF4-FFF2-40B4-BE49-F238E27FC236}">
                <a16:creationId xmlns:a16="http://schemas.microsoft.com/office/drawing/2014/main" id="{4A4402A5-A42D-4C55-8C29-56F7D2CE0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379" y="2087931"/>
            <a:ext cx="641767" cy="48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Why You Should Apply Network Security Policies to Your Smart Home">
            <a:extLst>
              <a:ext uri="{FF2B5EF4-FFF2-40B4-BE49-F238E27FC236}">
                <a16:creationId xmlns:a16="http://schemas.microsoft.com/office/drawing/2014/main" id="{6F4DFB45-5E5E-42E5-B381-15AC804BB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94146" y="2994466"/>
            <a:ext cx="778421" cy="48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Database | Bruker">
            <a:extLst>
              <a:ext uri="{FF2B5EF4-FFF2-40B4-BE49-F238E27FC236}">
                <a16:creationId xmlns:a16="http://schemas.microsoft.com/office/drawing/2014/main" id="{906ED873-E737-4B97-ABAF-A7C8AD67F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097" y="3865634"/>
            <a:ext cx="591249" cy="59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Arduino Uno Rev3">
            <a:extLst>
              <a:ext uri="{FF2B5EF4-FFF2-40B4-BE49-F238E27FC236}">
                <a16:creationId xmlns:a16="http://schemas.microsoft.com/office/drawing/2014/main" id="{419C816A-8987-4528-BD66-86678946B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146" y="4495780"/>
            <a:ext cx="887156" cy="66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CWI en Google hacken encryptiestandaard SHA-1 | Computable.nl">
            <a:extLst>
              <a:ext uri="{FF2B5EF4-FFF2-40B4-BE49-F238E27FC236}">
                <a16:creationId xmlns:a16="http://schemas.microsoft.com/office/drawing/2014/main" id="{B54E6C27-EC37-481C-9765-FF7BDAF65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72548" y="2074794"/>
            <a:ext cx="742322" cy="49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uman-Machine Interfaces (HMIs)-GOT – LABOT AUTOMATION">
            <a:extLst>
              <a:ext uri="{FF2B5EF4-FFF2-40B4-BE49-F238E27FC236}">
                <a16:creationId xmlns:a16="http://schemas.microsoft.com/office/drawing/2014/main" id="{BDBEBEC4-E331-4F22-BADE-A71CBB20C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449183" y="2994466"/>
            <a:ext cx="875005" cy="53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imgbin-mobile-app-development-smartphone-application-software-android-mobile-phone-app-gPEZDWcShQhw14zXXpp0YZcvV  - ♫ zanger LEON ♫">
            <a:extLst>
              <a:ext uri="{FF2B5EF4-FFF2-40B4-BE49-F238E27FC236}">
                <a16:creationId xmlns:a16="http://schemas.microsoft.com/office/drawing/2014/main" id="{AA6D1F98-BB3A-4445-BC80-E5B80A654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8202" y="3568183"/>
            <a:ext cx="794663" cy="790273"/>
          </a:xfrm>
          <a:prstGeom prst="rect">
            <a:avLst/>
          </a:prstGeom>
          <a:solidFill>
            <a:srgbClr val="D2DEEF"/>
          </a:solidFill>
        </p:spPr>
      </p:pic>
      <p:pic>
        <p:nvPicPr>
          <p:cNvPr id="1050" name="Picture 26" descr="Waarom innovatie zo belangrijk is - Il-lab.nl">
            <a:extLst>
              <a:ext uri="{FF2B5EF4-FFF2-40B4-BE49-F238E27FC236}">
                <a16:creationId xmlns:a16="http://schemas.microsoft.com/office/drawing/2014/main" id="{9B7186BB-AD1C-44DC-8CE1-374E324D3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7227" y="4796179"/>
            <a:ext cx="1080572" cy="71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615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89C956EC-07AB-4E87-AE6C-B2A176561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el 6">
            <a:extLst>
              <a:ext uri="{FF2B5EF4-FFF2-40B4-BE49-F238E27FC236}">
                <a16:creationId xmlns:a16="http://schemas.microsoft.com/office/drawing/2014/main" id="{363B260A-F2D1-4EDF-9411-FFFB50FBB8FA}"/>
              </a:ext>
            </a:extLst>
          </p:cNvPr>
          <p:cNvSpPr txBox="1">
            <a:spLocks/>
          </p:cNvSpPr>
          <p:nvPr/>
        </p:nvSpPr>
        <p:spPr>
          <a:xfrm>
            <a:off x="288132" y="348043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 dirty="0" err="1">
                <a:latin typeface="Myriad Pro" charset="0"/>
                <a:ea typeface="Myriad Pro" charset="0"/>
                <a:cs typeface="Myriad Pro" charset="0"/>
              </a:rPr>
              <a:t>Programma</a:t>
            </a:r>
            <a:r>
              <a:rPr lang="en-US" sz="4400" b="1" dirty="0">
                <a:latin typeface="Myriad Pro" charset="0"/>
                <a:ea typeface="Myriad Pro" charset="0"/>
                <a:cs typeface="Myriad Pro" charset="0"/>
              </a:rPr>
              <a:t> </a:t>
            </a:r>
            <a:r>
              <a:rPr lang="en-US" sz="4400" b="1" dirty="0" err="1">
                <a:latin typeface="Myriad Pro" charset="0"/>
                <a:ea typeface="Myriad Pro" charset="0"/>
                <a:cs typeface="Myriad Pro" charset="0"/>
              </a:rPr>
              <a:t>bovenbouw</a:t>
            </a:r>
            <a:endParaRPr lang="nl-NL" sz="4400" b="1" dirty="0">
              <a:latin typeface="Myriad Pro" charset="0"/>
              <a:ea typeface="Myriad Pro" charset="0"/>
              <a:cs typeface="Myriad Pro" charset="0"/>
            </a:endParaRP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10EFE503-029C-4F38-A971-39462A3A4B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18586"/>
              </p:ext>
            </p:extLst>
          </p:nvPr>
        </p:nvGraphicFramePr>
        <p:xfrm>
          <a:off x="347869" y="1099114"/>
          <a:ext cx="11211340" cy="4087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3184">
                  <a:extLst>
                    <a:ext uri="{9D8B030D-6E8A-4147-A177-3AD203B41FA5}">
                      <a16:colId xmlns:a16="http://schemas.microsoft.com/office/drawing/2014/main" val="3394085031"/>
                    </a:ext>
                  </a:extLst>
                </a:gridCol>
                <a:gridCol w="2976976">
                  <a:extLst>
                    <a:ext uri="{9D8B030D-6E8A-4147-A177-3AD203B41FA5}">
                      <a16:colId xmlns:a16="http://schemas.microsoft.com/office/drawing/2014/main" val="604110483"/>
                    </a:ext>
                  </a:extLst>
                </a:gridCol>
                <a:gridCol w="2318341">
                  <a:extLst>
                    <a:ext uri="{9D8B030D-6E8A-4147-A177-3AD203B41FA5}">
                      <a16:colId xmlns:a16="http://schemas.microsoft.com/office/drawing/2014/main" val="423770930"/>
                    </a:ext>
                  </a:extLst>
                </a:gridCol>
                <a:gridCol w="2318341">
                  <a:extLst>
                    <a:ext uri="{9D8B030D-6E8A-4147-A177-3AD203B41FA5}">
                      <a16:colId xmlns:a16="http://schemas.microsoft.com/office/drawing/2014/main" val="2781425827"/>
                    </a:ext>
                  </a:extLst>
                </a:gridCol>
                <a:gridCol w="2534498">
                  <a:extLst>
                    <a:ext uri="{9D8B030D-6E8A-4147-A177-3AD203B41FA5}">
                      <a16:colId xmlns:a16="http://schemas.microsoft.com/office/drawing/2014/main" val="3093716499"/>
                    </a:ext>
                  </a:extLst>
                </a:gridCol>
              </a:tblGrid>
              <a:tr h="843800">
                <a:tc rowSpan="5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Leerjaar 4</a:t>
                      </a:r>
                      <a:endParaRPr lang="en-GB" sz="140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Leerjaar 5 Havo</a:t>
                      </a:r>
                      <a:endParaRPr lang="en-GB" dirty="0"/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/>
                        <a:t>Leerjaar 5 VWO</a:t>
                      </a:r>
                      <a:endParaRPr lang="en-GB"/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800"/>
                        <a:t>Leerjaar 6 </a:t>
                      </a:r>
                    </a:p>
                    <a:p>
                      <a:pPr algn="ctr"/>
                      <a:r>
                        <a:rPr lang="nl-NL" sz="1800"/>
                        <a:t>VWO</a:t>
                      </a:r>
                      <a:endParaRPr lang="en-GB" sz="180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5071938"/>
                  </a:ext>
                </a:extLst>
              </a:tr>
              <a:tr h="77781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007EA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Project 1 met IT-bedrijf</a:t>
                      </a:r>
                      <a:endParaRPr lang="en-GB" sz="14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nl-NL"/>
                    </a:p>
                    <a:p>
                      <a:endParaRPr lang="nl-NL"/>
                    </a:p>
                    <a:p>
                      <a:r>
                        <a:rPr lang="nl-NL"/>
                        <a:t>Meesterproef</a:t>
                      </a:r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nl-NL" dirty="0"/>
                        <a:t>Project 3</a:t>
                      </a:r>
                      <a:r>
                        <a:rPr lang="nl-NL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nl-NL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met IT-bedrijf</a:t>
                      </a:r>
                      <a:endParaRPr lang="en-GB" sz="140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nl-NL" sz="1400" b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endParaRPr lang="nl-NL" sz="1400" b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endParaRPr lang="nl-NL" sz="1400" b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r>
                        <a:rPr lang="nl-NL" sz="1400" b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Meesterproef</a:t>
                      </a:r>
                      <a:endParaRPr lang="en-GB" sz="1400" b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41454"/>
                  </a:ext>
                </a:extLst>
              </a:tr>
              <a:tr h="25963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007EAA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nl-NL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Keuzecollege</a:t>
                      </a:r>
                      <a:endParaRPr lang="en-GB" sz="14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nl-NL"/>
                        <a:t>Project 4</a:t>
                      </a:r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sz="1400" b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630822"/>
                  </a:ext>
                </a:extLst>
              </a:tr>
              <a:tr h="344324">
                <a:tc vMerge="1">
                  <a:txBody>
                    <a:bodyPr/>
                    <a:lstStyle/>
                    <a:p>
                      <a:endParaRPr lang="en-GB" sz="1400" b="1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solidFill>
                      <a:srgbClr val="007EA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sz="1400" b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nl-NL" dirty="0"/>
                        <a:t>Project 4</a:t>
                      </a:r>
                      <a:r>
                        <a:rPr lang="nl-NL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nl-NL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met IT-bedrijf</a:t>
                      </a:r>
                      <a:endParaRPr lang="en-GB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369411"/>
                  </a:ext>
                </a:extLst>
              </a:tr>
              <a:tr h="82401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007EA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Project 2 met IT-bedrijf</a:t>
                      </a:r>
                      <a:endParaRPr lang="en-GB" sz="14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sz="1400" b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387642"/>
                  </a:ext>
                </a:extLst>
              </a:tr>
              <a:tr h="1037942">
                <a:tc gridSpan="5">
                  <a:txBody>
                    <a:bodyPr/>
                    <a:lstStyle/>
                    <a:p>
                      <a:endParaRPr lang="en-GB" sz="14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400" b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800468"/>
                  </a:ext>
                </a:extLst>
              </a:tr>
            </a:tbl>
          </a:graphicData>
        </a:graphic>
      </p:graphicFrame>
      <p:sp>
        <p:nvSpPr>
          <p:cNvPr id="9" name="Rechthoek 8">
            <a:extLst>
              <a:ext uri="{FF2B5EF4-FFF2-40B4-BE49-F238E27FC236}">
                <a16:creationId xmlns:a16="http://schemas.microsoft.com/office/drawing/2014/main" id="{F5785222-D3CB-4B8F-9E86-558A4B946DC0}"/>
              </a:ext>
            </a:extLst>
          </p:cNvPr>
          <p:cNvSpPr/>
          <p:nvPr/>
        </p:nvSpPr>
        <p:spPr>
          <a:xfrm>
            <a:off x="1590139" y="4690098"/>
            <a:ext cx="843358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Myriad Pro" charset="0"/>
                <a:ea typeface="Myriad Pro" charset="0"/>
                <a:cs typeface="Myriad Pro" charset="0"/>
              </a:rPr>
              <a:t>Elk project = 80 </a:t>
            </a:r>
            <a:r>
              <a:rPr lang="en-US" sz="1400" dirty="0" err="1">
                <a:latin typeface="Myriad Pro" charset="0"/>
                <a:ea typeface="Myriad Pro" charset="0"/>
                <a:cs typeface="Myriad Pro" charset="0"/>
              </a:rPr>
              <a:t>uur</a:t>
            </a:r>
            <a:endParaRPr lang="en-US" sz="1400" dirty="0">
              <a:latin typeface="Myriad Pro" charset="0"/>
              <a:ea typeface="Myriad Pro" charset="0"/>
              <a:cs typeface="Myriad Pro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 err="1">
                <a:latin typeface="Myriad Pro" charset="0"/>
                <a:ea typeface="Myriad Pro" charset="0"/>
                <a:cs typeface="Myriad Pro" charset="0"/>
              </a:rPr>
              <a:t>Meesterproef</a:t>
            </a:r>
            <a:r>
              <a:rPr lang="en-US" sz="1400" dirty="0">
                <a:latin typeface="Myriad Pro" charset="0"/>
                <a:ea typeface="Myriad Pro" charset="0"/>
                <a:cs typeface="Myriad Pro" charset="0"/>
              </a:rPr>
              <a:t> in IT-</a:t>
            </a:r>
            <a:r>
              <a:rPr lang="en-US" sz="1400" dirty="0" err="1">
                <a:latin typeface="Myriad Pro" charset="0"/>
                <a:ea typeface="Myriad Pro" charset="0"/>
                <a:cs typeface="Myriad Pro" charset="0"/>
              </a:rPr>
              <a:t>bedrijf</a:t>
            </a:r>
            <a:r>
              <a:rPr lang="en-US" sz="1400" dirty="0">
                <a:latin typeface="Myriad Pro" charset="0"/>
                <a:ea typeface="Myriad Pro" charset="0"/>
                <a:cs typeface="Myriad Pro" charset="0"/>
              </a:rPr>
              <a:t> 200 </a:t>
            </a:r>
            <a:r>
              <a:rPr lang="en-US" sz="1400" dirty="0" err="1">
                <a:latin typeface="Myriad Pro" charset="0"/>
                <a:ea typeface="Myriad Pro" charset="0"/>
                <a:cs typeface="Myriad Pro" charset="0"/>
              </a:rPr>
              <a:t>uur</a:t>
            </a:r>
            <a:r>
              <a:rPr lang="en-US" sz="1400" dirty="0">
                <a:latin typeface="Myriad Pro" charset="0"/>
                <a:ea typeface="Myriad Pro" charset="0"/>
                <a:cs typeface="Myriad Pro" charset="0"/>
              </a:rPr>
              <a:t> per </a:t>
            </a:r>
            <a:r>
              <a:rPr lang="en-US" sz="1400" dirty="0" err="1">
                <a:latin typeface="Myriad Pro" charset="0"/>
                <a:ea typeface="Myriad Pro" charset="0"/>
                <a:cs typeface="Myriad Pro" charset="0"/>
              </a:rPr>
              <a:t>leerling</a:t>
            </a:r>
            <a:r>
              <a:rPr lang="en-US" sz="1400" dirty="0">
                <a:latin typeface="Myriad Pro" charset="0"/>
                <a:ea typeface="Myriad Pro" charset="0"/>
                <a:cs typeface="Myriad Pro" charset="0"/>
              </a:rPr>
              <a:t> (is </a:t>
            </a:r>
            <a:r>
              <a:rPr lang="en-US" sz="1400" dirty="0" err="1">
                <a:latin typeface="Myriad Pro" charset="0"/>
                <a:ea typeface="Myriad Pro" charset="0"/>
                <a:cs typeface="Myriad Pro" charset="0"/>
              </a:rPr>
              <a:t>inclusief</a:t>
            </a:r>
            <a:r>
              <a:rPr lang="en-US" sz="1400" dirty="0">
                <a:latin typeface="Myriad Pro" charset="0"/>
                <a:ea typeface="Myriad Pro" charset="0"/>
                <a:cs typeface="Myriad Pro" charset="0"/>
              </a:rPr>
              <a:t> </a:t>
            </a:r>
            <a:r>
              <a:rPr lang="en-US" sz="1400" dirty="0" err="1">
                <a:latin typeface="Myriad Pro" charset="0"/>
                <a:ea typeface="Myriad Pro" charset="0"/>
                <a:cs typeface="Myriad Pro" charset="0"/>
              </a:rPr>
              <a:t>Profielwerkstuk</a:t>
            </a:r>
            <a:r>
              <a:rPr lang="en-US" sz="1400" dirty="0">
                <a:latin typeface="Myriad Pro" charset="0"/>
                <a:ea typeface="Myriad Pro" charset="0"/>
                <a:cs typeface="Myriad Pro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 err="1">
                <a:latin typeface="Myriad Pro" charset="0"/>
                <a:ea typeface="Myriad Pro" charset="0"/>
                <a:cs typeface="Myriad Pro" charset="0"/>
              </a:rPr>
              <a:t>Beoordeling</a:t>
            </a:r>
            <a:r>
              <a:rPr lang="en-US" sz="1400" dirty="0">
                <a:latin typeface="Myriad Pro" charset="0"/>
                <a:ea typeface="Myriad Pro" charset="0"/>
                <a:cs typeface="Myriad Pro" charset="0"/>
              </a:rPr>
              <a:t> op </a:t>
            </a:r>
            <a:r>
              <a:rPr lang="en-US" sz="1400" dirty="0" err="1">
                <a:latin typeface="Myriad Pro" charset="0"/>
                <a:ea typeface="Myriad Pro" charset="0"/>
                <a:cs typeface="Myriad Pro" charset="0"/>
              </a:rPr>
              <a:t>proces</a:t>
            </a:r>
            <a:r>
              <a:rPr lang="en-US" sz="1400" dirty="0">
                <a:latin typeface="Myriad Pro" charset="0"/>
                <a:ea typeface="Myriad Pro" charset="0"/>
                <a:cs typeface="Myriad Pro" charset="0"/>
              </a:rPr>
              <a:t> </a:t>
            </a:r>
            <a:r>
              <a:rPr lang="en-US" sz="1400" dirty="0" err="1">
                <a:latin typeface="Myriad Pro" charset="0"/>
                <a:ea typeface="Myriad Pro" charset="0"/>
                <a:cs typeface="Myriad Pro" charset="0"/>
              </a:rPr>
              <a:t>én</a:t>
            </a:r>
            <a:r>
              <a:rPr lang="en-US" sz="1400" dirty="0">
                <a:latin typeface="Myriad Pro" charset="0"/>
                <a:ea typeface="Myriad Pro" charset="0"/>
                <a:cs typeface="Myriad Pro" charset="0"/>
              </a:rPr>
              <a:t> </a:t>
            </a:r>
            <a:r>
              <a:rPr lang="en-US" sz="1400" dirty="0" err="1">
                <a:latin typeface="Myriad Pro" charset="0"/>
                <a:ea typeface="Myriad Pro" charset="0"/>
                <a:cs typeface="Myriad Pro" charset="0"/>
              </a:rPr>
              <a:t>resultaat</a:t>
            </a:r>
            <a:endParaRPr lang="en-US" sz="1400" dirty="0">
              <a:latin typeface="Myriad Pro" charset="0"/>
              <a:ea typeface="Myriad Pro" charset="0"/>
              <a:cs typeface="Myriad Pro" charset="0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82199FA0-0B5D-4054-B3CD-82FEBF1922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355" y="4540750"/>
            <a:ext cx="1719011" cy="186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018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838A9C12-D3B8-8948-979C-6E7CD53EF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5514FE59-A66B-4086-82FF-04B6A8AF4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nl-NL" sz="4000" b="1" i="0" u="none" strike="noStrike" kern="1200" cap="none" spc="0" normalizeH="0" baseline="0" noProof="0" dirty="0">
                <a:ln>
                  <a:noFill/>
                </a:ln>
                <a:solidFill>
                  <a:srgbClr val="3117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Waar komen de benodigde lesuren vandaan?</a:t>
            </a:r>
            <a:endParaRPr lang="nl-NL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EF59F4D6-4F91-42DF-96DA-4ED9A25AE5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nl-NL" sz="2800" dirty="0"/>
              <a:t>In het 1e jaar komt ICT in de plaats van (of als variant op):</a:t>
            </a:r>
          </a:p>
        </p:txBody>
      </p:sp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3A59EDFC-984A-4A0F-9BEC-2EC7A70AF52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l-NL" dirty="0"/>
              <a:t>Techniek (2 lesuren)</a:t>
            </a:r>
          </a:p>
          <a:p>
            <a:r>
              <a:rPr lang="nl-NL" dirty="0"/>
              <a:t>Beeldende vorming (2 lesuren)</a:t>
            </a:r>
          </a:p>
          <a:p>
            <a:r>
              <a:rPr lang="nl-NL" dirty="0"/>
              <a:t>Muziek (0,5 lesuur)</a:t>
            </a:r>
          </a:p>
          <a:p>
            <a:r>
              <a:rPr lang="nl-NL" dirty="0"/>
              <a:t>Drama (0,5 lesuur)</a:t>
            </a:r>
          </a:p>
          <a:p>
            <a:r>
              <a:rPr lang="nl-NL" dirty="0"/>
              <a:t>B-ICT (0,5 lesuur</a:t>
            </a:r>
          </a:p>
          <a:p>
            <a:r>
              <a:rPr lang="nl-NL" dirty="0"/>
              <a:t>Een flexuur (0,5 lesuur)</a:t>
            </a:r>
          </a:p>
          <a:p>
            <a:pPr marL="0" indent="0">
              <a:buNone/>
            </a:pPr>
            <a:r>
              <a:rPr lang="nl-NL" dirty="0"/>
              <a:t>(totaal 6 lesuren per week)</a:t>
            </a:r>
          </a:p>
          <a:p>
            <a:endParaRPr lang="nl-NL" dirty="0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520678B4-F035-45B4-867E-99A8201F11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nl-NL" sz="2800" dirty="0"/>
              <a:t>In het 2e jaar komt ICT in de plaats van (of als variant op):</a:t>
            </a:r>
          </a:p>
        </p:txBody>
      </p:sp>
      <p:sp>
        <p:nvSpPr>
          <p:cNvPr id="12" name="Tijdelijke aanduiding voor inhoud 11">
            <a:extLst>
              <a:ext uri="{FF2B5EF4-FFF2-40B4-BE49-F238E27FC236}">
                <a16:creationId xmlns:a16="http://schemas.microsoft.com/office/drawing/2014/main" id="{3D04B3E9-AFC5-49B1-BD17-5C70D3F413F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nl-NL" dirty="0"/>
              <a:t>Techniek (1 lesuren)</a:t>
            </a:r>
          </a:p>
          <a:p>
            <a:r>
              <a:rPr lang="nl-NL" dirty="0"/>
              <a:t>Beeldende vorming (2 lesuren)</a:t>
            </a:r>
          </a:p>
          <a:p>
            <a:r>
              <a:rPr lang="nl-NL" dirty="0"/>
              <a:t>Muziek of drama (1 lesuur)</a:t>
            </a:r>
          </a:p>
          <a:p>
            <a:pPr marL="0" indent="0">
              <a:buNone/>
            </a:pPr>
            <a:r>
              <a:rPr lang="nl-NL" sz="2800" dirty="0"/>
              <a:t>(totaal 4 lesuren per week)</a:t>
            </a:r>
          </a:p>
        </p:txBody>
      </p:sp>
    </p:spTree>
    <p:extLst>
      <p:ext uri="{BB962C8B-B14F-4D97-AF65-F5344CB8AC3E}">
        <p14:creationId xmlns:p14="http://schemas.microsoft.com/office/powerpoint/2010/main" val="1366001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838A9C12-D3B8-8948-979C-6E7CD53EF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F47FA47-CD0C-C745-897A-9B0F76F71F90}"/>
              </a:ext>
            </a:extLst>
          </p:cNvPr>
          <p:cNvSpPr txBox="1"/>
          <p:nvPr/>
        </p:nvSpPr>
        <p:spPr>
          <a:xfrm>
            <a:off x="900650" y="598141"/>
            <a:ext cx="10397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Myriad Pro" charset="0"/>
                <a:ea typeface="Myriad Pro" charset="0"/>
                <a:cs typeface="Myriad Pro" charset="0"/>
              </a:rPr>
              <a:t>Samenwerking</a:t>
            </a:r>
            <a:endParaRPr lang="nl-NL" sz="4000" b="1" dirty="0">
              <a:solidFill>
                <a:srgbClr val="31174B"/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48A8CD1-67A6-6F4A-84EF-C5B19D27838E}"/>
              </a:ext>
            </a:extLst>
          </p:cNvPr>
          <p:cNvSpPr txBox="1"/>
          <p:nvPr/>
        </p:nvSpPr>
        <p:spPr>
          <a:xfrm>
            <a:off x="893775" y="1560667"/>
            <a:ext cx="608891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nl-NL" sz="2400" dirty="0">
                <a:latin typeface="Myriad Pro" charset="0"/>
                <a:ea typeface="Myriad Pro" charset="0"/>
                <a:cs typeface="Myriad Pro" charset="0"/>
              </a:rPr>
              <a:t>Met bedrijven, zoals TVM, Unigarant en </a:t>
            </a:r>
            <a:r>
              <a:rPr lang="nl-NL" sz="2400" dirty="0" err="1">
                <a:latin typeface="Myriad Pro" charset="0"/>
                <a:ea typeface="Myriad Pro" charset="0"/>
                <a:cs typeface="Myriad Pro" charset="0"/>
              </a:rPr>
              <a:t>Nidaros</a:t>
            </a:r>
            <a:r>
              <a:rPr lang="nl-NL" sz="2400" dirty="0">
                <a:latin typeface="Myriad Pro" charset="0"/>
                <a:ea typeface="Myriad Pro" charset="0"/>
                <a:cs typeface="Myriad Pro" charset="0"/>
              </a:rPr>
              <a:t>, IT-Hub</a:t>
            </a:r>
          </a:p>
          <a:p>
            <a:pPr marL="342900" indent="-342900">
              <a:buFont typeface="Arial" charset="0"/>
              <a:buChar char="•"/>
            </a:pPr>
            <a:endParaRPr lang="nl-NL" sz="2400" dirty="0">
              <a:latin typeface="Myriad Pro" charset="0"/>
              <a:ea typeface="Myriad Pro" charset="0"/>
              <a:cs typeface="Myriad Pro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nl-NL" sz="2400" dirty="0">
                <a:latin typeface="Myriad Pro" charset="0"/>
                <a:ea typeface="Myriad Pro" charset="0"/>
                <a:cs typeface="Myriad Pro" charset="0"/>
              </a:rPr>
              <a:t>(verkorte) Doorlopende leerlijnen: mbo, hbo en wo</a:t>
            </a:r>
          </a:p>
          <a:p>
            <a:pPr marL="342900" indent="-342900">
              <a:buFont typeface="Arial" charset="0"/>
              <a:buChar char="•"/>
            </a:pPr>
            <a:endParaRPr lang="nl-NL" sz="2400" dirty="0">
              <a:latin typeface="Myriad Pro" charset="0"/>
              <a:ea typeface="Myriad Pro" charset="0"/>
              <a:cs typeface="Myriad Pro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nl-NL" sz="2400" dirty="0">
                <a:latin typeface="Myriad Pro" charset="0"/>
                <a:ea typeface="Myriad Pro" charset="0"/>
                <a:cs typeface="Myriad Pro" charset="0"/>
              </a:rPr>
              <a:t>Delen faciliteiten en kennis</a:t>
            </a:r>
          </a:p>
          <a:p>
            <a:pPr marL="342900" indent="-342900">
              <a:buFont typeface="Arial" charset="0"/>
              <a:buChar char="•"/>
            </a:pPr>
            <a:endParaRPr lang="nl-NL" sz="2400" dirty="0">
              <a:latin typeface="Myriad Pro" charset="0"/>
              <a:ea typeface="Myriad Pro" charset="0"/>
              <a:cs typeface="Myriad Pro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nl-NL" sz="2400" dirty="0">
                <a:latin typeface="Myriad Pro" charset="0"/>
                <a:ea typeface="Myriad Pro" charset="0"/>
                <a:cs typeface="Myriad Pro" charset="0"/>
              </a:rPr>
              <a:t>Ontwikkeling passend bij de leerling</a:t>
            </a:r>
          </a:p>
          <a:p>
            <a:endParaRPr lang="nl-NL" sz="2400" dirty="0"/>
          </a:p>
        </p:txBody>
      </p:sp>
      <p:pic>
        <p:nvPicPr>
          <p:cNvPr id="5" name="Picture 4" descr="Vrienden van Techniek Hoogeveen">
            <a:extLst>
              <a:ext uri="{FF2B5EF4-FFF2-40B4-BE49-F238E27FC236}">
                <a16:creationId xmlns:a16="http://schemas.microsoft.com/office/drawing/2014/main" id="{EEF3E3D4-449E-4B26-9C45-2004CE960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3908" y="684475"/>
            <a:ext cx="119062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Alfa College">
            <a:extLst>
              <a:ext uri="{FF2B5EF4-FFF2-40B4-BE49-F238E27FC236}">
                <a16:creationId xmlns:a16="http://schemas.microsoft.com/office/drawing/2014/main" id="{DEB7A576-2CE0-4054-8833-F92D7A19F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612" y="2243899"/>
            <a:ext cx="2238375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D0210A4F-A27C-42E2-ADE0-5B70DC915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0743" y="3184926"/>
            <a:ext cx="1990989" cy="132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2A026CED-CADF-4AF3-A491-F223791149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4951" y="4159109"/>
            <a:ext cx="1441052" cy="112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568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0255711-B9AD-6C4C-B09D-F4A85121A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3E29F8A-AF6C-4249-BE5F-4356BF53AD75}"/>
              </a:ext>
            </a:extLst>
          </p:cNvPr>
          <p:cNvSpPr txBox="1"/>
          <p:nvPr/>
        </p:nvSpPr>
        <p:spPr>
          <a:xfrm>
            <a:off x="620364" y="975402"/>
            <a:ext cx="566515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400" b="1" dirty="0">
                <a:solidFill>
                  <a:schemeClr val="bg1"/>
                </a:solidFill>
              </a:rPr>
              <a:t>Waarom deelnemen aan ICT-Lyceum?</a:t>
            </a:r>
            <a:endParaRPr lang="nl-NL" sz="5400" dirty="0"/>
          </a:p>
        </p:txBody>
      </p:sp>
    </p:spTree>
    <p:extLst>
      <p:ext uri="{BB962C8B-B14F-4D97-AF65-F5344CB8AC3E}">
        <p14:creationId xmlns:p14="http://schemas.microsoft.com/office/powerpoint/2010/main" val="2540506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838A9C12-D3B8-8948-979C-6E7CD53EF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F47FA47-CD0C-C745-897A-9B0F76F71F90}"/>
              </a:ext>
            </a:extLst>
          </p:cNvPr>
          <p:cNvSpPr txBox="1"/>
          <p:nvPr/>
        </p:nvSpPr>
        <p:spPr>
          <a:xfrm>
            <a:off x="900650" y="598141"/>
            <a:ext cx="85046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31174B"/>
                </a:solidFill>
              </a:rPr>
              <a:t>Aandachtspunten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48A8CD1-67A6-6F4A-84EF-C5B19D27838E}"/>
              </a:ext>
            </a:extLst>
          </p:cNvPr>
          <p:cNvSpPr txBox="1"/>
          <p:nvPr/>
        </p:nvSpPr>
        <p:spPr>
          <a:xfrm>
            <a:off x="1704003" y="1904168"/>
            <a:ext cx="60889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Digitale geletterdheid / </a:t>
            </a:r>
            <a:r>
              <a:rPr lang="nl-NL" sz="2400" dirty="0" err="1"/>
              <a:t>inclusiviteit</a:t>
            </a:r>
            <a:endParaRPr lang="nl-NL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Digitale transitie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Doorstroom vervolgonderwijs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593123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838A9C12-D3B8-8948-979C-6E7CD53EF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F47FA47-CD0C-C745-897A-9B0F76F71F90}"/>
              </a:ext>
            </a:extLst>
          </p:cNvPr>
          <p:cNvSpPr txBox="1"/>
          <p:nvPr/>
        </p:nvSpPr>
        <p:spPr>
          <a:xfrm>
            <a:off x="900650" y="598141"/>
            <a:ext cx="85046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31174B"/>
                </a:solidFill>
              </a:rPr>
              <a:t>Digitale </a:t>
            </a:r>
            <a:r>
              <a:rPr lang="nl-NL" sz="4000" b="1" dirty="0" err="1">
                <a:solidFill>
                  <a:srgbClr val="31174B"/>
                </a:solidFill>
              </a:rPr>
              <a:t>Inclusiviteit</a:t>
            </a:r>
            <a:endParaRPr lang="nl-NL" sz="4000" b="1" dirty="0">
              <a:solidFill>
                <a:srgbClr val="31174B"/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48A8CD1-67A6-6F4A-84EF-C5B19D27838E}"/>
              </a:ext>
            </a:extLst>
          </p:cNvPr>
          <p:cNvSpPr txBox="1"/>
          <p:nvPr/>
        </p:nvSpPr>
        <p:spPr>
          <a:xfrm>
            <a:off x="1530381" y="1577293"/>
            <a:ext cx="62362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i="0" u="sng" dirty="0">
                <a:solidFill>
                  <a:srgbClr val="1A1A1A"/>
                </a:solidFill>
                <a:effectLst/>
                <a:latin typeface="Guardian Text Egyptian Web"/>
              </a:rPr>
              <a:t>Onderwijs</a:t>
            </a:r>
            <a:r>
              <a:rPr lang="nl-NL" b="0" i="0" dirty="0">
                <a:solidFill>
                  <a:srgbClr val="1A1A1A"/>
                </a:solidFill>
                <a:effectLst/>
                <a:latin typeface="Guardian Text Egyptian Web"/>
              </a:rPr>
              <a:t> moet vanaf jonge leeftijd aandacht schenken aan de digitale wereld. Niet alleen hoe je je erin gedraagt en of je links of rechts moet </a:t>
            </a:r>
            <a:r>
              <a:rPr lang="nl-NL" b="0" i="1" dirty="0" err="1">
                <a:solidFill>
                  <a:srgbClr val="1A1A1A"/>
                </a:solidFill>
                <a:effectLst/>
                <a:latin typeface="Guardian Text Egyptian Web"/>
              </a:rPr>
              <a:t>swipen</a:t>
            </a:r>
            <a:r>
              <a:rPr lang="nl-NL" b="0" i="0" dirty="0">
                <a:solidFill>
                  <a:srgbClr val="1A1A1A"/>
                </a:solidFill>
                <a:effectLst/>
                <a:latin typeface="Guardian Text Egyptian Web"/>
              </a:rPr>
              <a:t>, maar ook hoe deze technisch in elkaar zit en wat de implicaties voor de hele maatschappij zijn, inclusief veiligheid.</a:t>
            </a:r>
          </a:p>
          <a:p>
            <a:endParaRPr lang="nl-NL" dirty="0">
              <a:solidFill>
                <a:srgbClr val="1A1A1A"/>
              </a:solidFill>
              <a:latin typeface="Guardian Text Egyptian Web"/>
            </a:endParaRPr>
          </a:p>
        </p:txBody>
      </p:sp>
      <p:pic>
        <p:nvPicPr>
          <p:cNvPr id="3" name="Afbeelding 2" descr="Zorgen dat iedereen kan meedoen">
            <a:extLst>
              <a:ext uri="{FF2B5EF4-FFF2-40B4-BE49-F238E27FC236}">
                <a16:creationId xmlns:a16="http://schemas.microsoft.com/office/drawing/2014/main" id="{9B887064-D894-461D-B863-BE085FF3A55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73" y="3429000"/>
            <a:ext cx="3366753" cy="223162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3AC3C5B2-6EC0-4951-A289-60529FC729BE}"/>
              </a:ext>
            </a:extLst>
          </p:cNvPr>
          <p:cNvSpPr txBox="1"/>
          <p:nvPr/>
        </p:nvSpPr>
        <p:spPr>
          <a:xfrm>
            <a:off x="4158899" y="3667647"/>
            <a:ext cx="618631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0" i="0" dirty="0">
                <a:solidFill>
                  <a:srgbClr val="1A1A1A"/>
                </a:solidFill>
                <a:effectLst/>
                <a:latin typeface="Guardian Text Egyptian Web"/>
              </a:rPr>
              <a:t>Zo is er een sociale kloof ontstaan tussen digitale ‘</a:t>
            </a:r>
            <a:r>
              <a:rPr lang="nl-NL" b="0" i="1" dirty="0" err="1">
                <a:solidFill>
                  <a:srgbClr val="1A1A1A"/>
                </a:solidFill>
                <a:effectLst/>
                <a:latin typeface="Guardian Text Egyptian Web"/>
              </a:rPr>
              <a:t>haves</a:t>
            </a:r>
            <a:r>
              <a:rPr lang="nl-NL" b="0" i="0" dirty="0">
                <a:solidFill>
                  <a:srgbClr val="1A1A1A"/>
                </a:solidFill>
                <a:effectLst/>
                <a:latin typeface="Guardian Text Egyptian Web"/>
              </a:rPr>
              <a:t>’ en ‘</a:t>
            </a:r>
            <a:r>
              <a:rPr lang="nl-NL" b="0" i="1" dirty="0">
                <a:solidFill>
                  <a:srgbClr val="1A1A1A"/>
                </a:solidFill>
                <a:effectLst/>
                <a:latin typeface="Guardian Text Egyptian Web"/>
              </a:rPr>
              <a:t>have </a:t>
            </a:r>
            <a:r>
              <a:rPr lang="nl-NL" b="0" i="1" dirty="0" err="1">
                <a:solidFill>
                  <a:srgbClr val="1A1A1A"/>
                </a:solidFill>
                <a:effectLst/>
                <a:latin typeface="Guardian Text Egyptian Web"/>
              </a:rPr>
              <a:t>nots</a:t>
            </a:r>
            <a:r>
              <a:rPr lang="nl-NL" b="0" i="0" dirty="0">
                <a:solidFill>
                  <a:srgbClr val="1A1A1A"/>
                </a:solidFill>
                <a:effectLst/>
                <a:latin typeface="Guardian Text Egyptian Web"/>
              </a:rPr>
              <a:t>’.</a:t>
            </a:r>
          </a:p>
          <a:p>
            <a:endParaRPr lang="nl-NL" dirty="0">
              <a:solidFill>
                <a:srgbClr val="1A1A1A"/>
              </a:solidFill>
              <a:latin typeface="Guardian Text Egyptian Web"/>
            </a:endParaRPr>
          </a:p>
          <a:p>
            <a:r>
              <a:rPr lang="nl-NL" b="1" i="0" u="sng" dirty="0">
                <a:solidFill>
                  <a:srgbClr val="1A1A1A"/>
                </a:solidFill>
                <a:effectLst/>
                <a:latin typeface="Guardian Text Egyptian Web"/>
              </a:rPr>
              <a:t>Onderwijs</a:t>
            </a:r>
            <a:r>
              <a:rPr lang="nl-NL" b="0" i="0" dirty="0">
                <a:solidFill>
                  <a:srgbClr val="1A1A1A"/>
                </a:solidFill>
                <a:effectLst/>
                <a:latin typeface="Guardian Text Egyptian Web"/>
              </a:rPr>
              <a:t> is de sleutel tot een digitaal inclusieve maatschappij waarin veiligheid voor en door iedereen gemaakt en onderhouden wordt.</a:t>
            </a:r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1539C08-9EED-4D7B-BCB1-7DB52E6F5B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5999" y="252896"/>
            <a:ext cx="2801951" cy="3078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13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838A9C12-D3B8-8948-979C-6E7CD53EF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C5DAA32-1E3D-4F89-8C80-8C8A8D99D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17" y="324853"/>
            <a:ext cx="10117220" cy="569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284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838A9C12-D3B8-8948-979C-6E7CD53EF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539CB9EC-1080-47F4-8ED3-CAE295251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567291" y="-2284241"/>
            <a:ext cx="6858000" cy="9754711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F47FA47-CD0C-C745-897A-9B0F76F71F90}"/>
              </a:ext>
            </a:extLst>
          </p:cNvPr>
          <p:cNvSpPr txBox="1"/>
          <p:nvPr/>
        </p:nvSpPr>
        <p:spPr>
          <a:xfrm>
            <a:off x="262977" y="151749"/>
            <a:ext cx="85046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31174B"/>
                </a:solidFill>
              </a:rPr>
              <a:t>Digitale transitie</a:t>
            </a:r>
          </a:p>
        </p:txBody>
      </p:sp>
    </p:spTree>
    <p:extLst>
      <p:ext uri="{BB962C8B-B14F-4D97-AF65-F5344CB8AC3E}">
        <p14:creationId xmlns:p14="http://schemas.microsoft.com/office/powerpoint/2010/main" val="506243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838A9C12-D3B8-8948-979C-6E7CD53EF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F47FA47-CD0C-C745-897A-9B0F76F71F90}"/>
              </a:ext>
            </a:extLst>
          </p:cNvPr>
          <p:cNvSpPr txBox="1"/>
          <p:nvPr/>
        </p:nvSpPr>
        <p:spPr>
          <a:xfrm>
            <a:off x="900650" y="598141"/>
            <a:ext cx="85046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>
                <a:solidFill>
                  <a:srgbClr val="31174B"/>
                </a:solidFill>
              </a:rPr>
              <a:t>Nieuwe ontwikkelingen</a:t>
            </a:r>
            <a:endParaRPr lang="nl-NL" sz="4000" b="1" dirty="0">
              <a:solidFill>
                <a:srgbClr val="31174B"/>
              </a:solidFill>
            </a:endParaRPr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53EB7B29-66D4-4232-8138-DA9D09304C6A}"/>
              </a:ext>
            </a:extLst>
          </p:cNvPr>
          <p:cNvGrpSpPr/>
          <p:nvPr/>
        </p:nvGrpSpPr>
        <p:grpSpPr>
          <a:xfrm>
            <a:off x="8218396" y="594487"/>
            <a:ext cx="3357422" cy="2430652"/>
            <a:chOff x="6580662" y="1288567"/>
            <a:chExt cx="3357422" cy="2430652"/>
          </a:xfrm>
        </p:grpSpPr>
        <p:pic>
          <p:nvPicPr>
            <p:cNvPr id="4" name="Afbeelding 3">
              <a:extLst>
                <a:ext uri="{FF2B5EF4-FFF2-40B4-BE49-F238E27FC236}">
                  <a16:creationId xmlns:a16="http://schemas.microsoft.com/office/drawing/2014/main" id="{D1C54996-2394-4AA5-8AD2-18800246D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695661">
              <a:off x="6580662" y="1288567"/>
              <a:ext cx="3357422" cy="2044180"/>
            </a:xfrm>
            <a:prstGeom prst="rect">
              <a:avLst/>
            </a:prstGeom>
          </p:spPr>
        </p:pic>
        <p:sp>
          <p:nvSpPr>
            <p:cNvPr id="5" name="Tekstvak 4">
              <a:extLst>
                <a:ext uri="{FF2B5EF4-FFF2-40B4-BE49-F238E27FC236}">
                  <a16:creationId xmlns:a16="http://schemas.microsoft.com/office/drawing/2014/main" id="{E2AE9CB5-9C65-4C63-9001-8987484A33B1}"/>
                </a:ext>
              </a:extLst>
            </p:cNvPr>
            <p:cNvSpPr txBox="1"/>
            <p:nvPr/>
          </p:nvSpPr>
          <p:spPr>
            <a:xfrm rot="651200">
              <a:off x="7128505" y="3349887"/>
              <a:ext cx="19085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/>
                <a:t>Cyber criminaliteit</a:t>
              </a:r>
            </a:p>
          </p:txBody>
        </p:sp>
      </p:grpSp>
      <p:grpSp>
        <p:nvGrpSpPr>
          <p:cNvPr id="9" name="Groep 8">
            <a:extLst>
              <a:ext uri="{FF2B5EF4-FFF2-40B4-BE49-F238E27FC236}">
                <a16:creationId xmlns:a16="http://schemas.microsoft.com/office/drawing/2014/main" id="{51CD145E-9FA0-4E32-B2FD-54C252B82742}"/>
              </a:ext>
            </a:extLst>
          </p:cNvPr>
          <p:cNvGrpSpPr/>
          <p:nvPr/>
        </p:nvGrpSpPr>
        <p:grpSpPr>
          <a:xfrm>
            <a:off x="399427" y="1626215"/>
            <a:ext cx="3242016" cy="2319364"/>
            <a:chOff x="900650" y="1904168"/>
            <a:chExt cx="3242016" cy="2319364"/>
          </a:xfrm>
        </p:grpSpPr>
        <p:pic>
          <p:nvPicPr>
            <p:cNvPr id="3" name="Afbeelding 2">
              <a:extLst>
                <a:ext uri="{FF2B5EF4-FFF2-40B4-BE49-F238E27FC236}">
                  <a16:creationId xmlns:a16="http://schemas.microsoft.com/office/drawing/2014/main" id="{D6196B4A-638D-4306-838E-07DC4F8A80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767115">
              <a:off x="900650" y="1904168"/>
              <a:ext cx="2875748" cy="1994064"/>
            </a:xfrm>
            <a:prstGeom prst="rect">
              <a:avLst/>
            </a:prstGeom>
          </p:spPr>
        </p:pic>
        <p:sp>
          <p:nvSpPr>
            <p:cNvPr id="8" name="Tekstvak 7">
              <a:extLst>
                <a:ext uri="{FF2B5EF4-FFF2-40B4-BE49-F238E27FC236}">
                  <a16:creationId xmlns:a16="http://schemas.microsoft.com/office/drawing/2014/main" id="{594FC10B-08D0-40E8-97C4-14CE34A611BB}"/>
                </a:ext>
              </a:extLst>
            </p:cNvPr>
            <p:cNvSpPr txBox="1"/>
            <p:nvPr/>
          </p:nvSpPr>
          <p:spPr>
            <a:xfrm rot="20789436">
              <a:off x="1362289" y="3854200"/>
              <a:ext cx="27803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/>
                <a:t>5G innovaties in akkerbouw</a:t>
              </a:r>
            </a:p>
          </p:txBody>
        </p:sp>
      </p:grpSp>
      <p:grpSp>
        <p:nvGrpSpPr>
          <p:cNvPr id="15" name="Groep 14">
            <a:extLst>
              <a:ext uri="{FF2B5EF4-FFF2-40B4-BE49-F238E27FC236}">
                <a16:creationId xmlns:a16="http://schemas.microsoft.com/office/drawing/2014/main" id="{64B52D6E-7A8C-482C-8044-9ABCAA12D2A0}"/>
              </a:ext>
            </a:extLst>
          </p:cNvPr>
          <p:cNvGrpSpPr/>
          <p:nvPr/>
        </p:nvGrpSpPr>
        <p:grpSpPr>
          <a:xfrm>
            <a:off x="4103977" y="2232585"/>
            <a:ext cx="3376259" cy="1937884"/>
            <a:chOff x="4369064" y="3608637"/>
            <a:chExt cx="3376259" cy="1937884"/>
          </a:xfrm>
        </p:grpSpPr>
        <p:pic>
          <p:nvPicPr>
            <p:cNvPr id="12" name="Afbeelding 11">
              <a:extLst>
                <a:ext uri="{FF2B5EF4-FFF2-40B4-BE49-F238E27FC236}">
                  <a16:creationId xmlns:a16="http://schemas.microsoft.com/office/drawing/2014/main" id="{4539F6B0-E986-47D2-AC0B-5404C2DA1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69064" y="3608637"/>
              <a:ext cx="3376259" cy="1539928"/>
            </a:xfrm>
            <a:prstGeom prst="rect">
              <a:avLst/>
            </a:prstGeom>
          </p:spPr>
        </p:pic>
        <p:sp>
          <p:nvSpPr>
            <p:cNvPr id="26" name="Tekstvak 25">
              <a:extLst>
                <a:ext uri="{FF2B5EF4-FFF2-40B4-BE49-F238E27FC236}">
                  <a16:creationId xmlns:a16="http://schemas.microsoft.com/office/drawing/2014/main" id="{192E16AE-72C0-45BF-ADA6-E671E3459CFE}"/>
                </a:ext>
              </a:extLst>
            </p:cNvPr>
            <p:cNvSpPr txBox="1"/>
            <p:nvPr/>
          </p:nvSpPr>
          <p:spPr>
            <a:xfrm>
              <a:off x="4506230" y="5177189"/>
              <a:ext cx="303474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NL" dirty="0" err="1"/>
                <a:t>Artificial</a:t>
              </a:r>
              <a:r>
                <a:rPr lang="nl-NL" dirty="0"/>
                <a:t> intelligence in de zorg</a:t>
              </a:r>
            </a:p>
          </p:txBody>
        </p:sp>
      </p:grpSp>
      <p:grpSp>
        <p:nvGrpSpPr>
          <p:cNvPr id="18" name="Groep 17">
            <a:extLst>
              <a:ext uri="{FF2B5EF4-FFF2-40B4-BE49-F238E27FC236}">
                <a16:creationId xmlns:a16="http://schemas.microsoft.com/office/drawing/2014/main" id="{5AE74E6D-304D-4874-9F7E-62317C336BDA}"/>
              </a:ext>
            </a:extLst>
          </p:cNvPr>
          <p:cNvGrpSpPr/>
          <p:nvPr/>
        </p:nvGrpSpPr>
        <p:grpSpPr>
          <a:xfrm>
            <a:off x="7179734" y="4194574"/>
            <a:ext cx="6186310" cy="1833840"/>
            <a:chOff x="7179734" y="4194574"/>
            <a:chExt cx="6186310" cy="1833840"/>
          </a:xfrm>
        </p:grpSpPr>
        <p:pic>
          <p:nvPicPr>
            <p:cNvPr id="16" name="Afbeelding 15">
              <a:extLst>
                <a:ext uri="{FF2B5EF4-FFF2-40B4-BE49-F238E27FC236}">
                  <a16:creationId xmlns:a16="http://schemas.microsoft.com/office/drawing/2014/main" id="{D1F33515-56D9-4F26-81E7-1E846E634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96077" y="4194574"/>
              <a:ext cx="2304919" cy="1536613"/>
            </a:xfrm>
            <a:prstGeom prst="rect">
              <a:avLst/>
            </a:prstGeom>
          </p:spPr>
        </p:pic>
        <p:sp>
          <p:nvSpPr>
            <p:cNvPr id="30" name="Tekstvak 29">
              <a:extLst>
                <a:ext uri="{FF2B5EF4-FFF2-40B4-BE49-F238E27FC236}">
                  <a16:creationId xmlns:a16="http://schemas.microsoft.com/office/drawing/2014/main" id="{3A79AAA2-5E50-4963-BE56-5FDDFBC4A3C2}"/>
                </a:ext>
              </a:extLst>
            </p:cNvPr>
            <p:cNvSpPr txBox="1"/>
            <p:nvPr/>
          </p:nvSpPr>
          <p:spPr>
            <a:xfrm>
              <a:off x="7179734" y="5659082"/>
              <a:ext cx="618631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NL" dirty="0"/>
                <a:t>Machines onderhouden met VR</a:t>
              </a:r>
            </a:p>
          </p:txBody>
        </p:sp>
      </p:grpSp>
      <p:grpSp>
        <p:nvGrpSpPr>
          <p:cNvPr id="24" name="Groep 23">
            <a:extLst>
              <a:ext uri="{FF2B5EF4-FFF2-40B4-BE49-F238E27FC236}">
                <a16:creationId xmlns:a16="http://schemas.microsoft.com/office/drawing/2014/main" id="{C29AE89F-4291-4A66-AC58-F1DF1DE8B9F5}"/>
              </a:ext>
            </a:extLst>
          </p:cNvPr>
          <p:cNvGrpSpPr/>
          <p:nvPr/>
        </p:nvGrpSpPr>
        <p:grpSpPr>
          <a:xfrm>
            <a:off x="395754" y="4201910"/>
            <a:ext cx="5451890" cy="1797862"/>
            <a:chOff x="395754" y="4201910"/>
            <a:chExt cx="5451890" cy="1797862"/>
          </a:xfrm>
        </p:grpSpPr>
        <p:pic>
          <p:nvPicPr>
            <p:cNvPr id="20" name="Afbeelding 19">
              <a:extLst>
                <a:ext uri="{FF2B5EF4-FFF2-40B4-BE49-F238E27FC236}">
                  <a16:creationId xmlns:a16="http://schemas.microsoft.com/office/drawing/2014/main" id="{99C40A16-DC65-40DC-A7BC-D2BC380E7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93039" y="4201910"/>
              <a:ext cx="1905000" cy="1428750"/>
            </a:xfrm>
            <a:prstGeom prst="rect">
              <a:avLst/>
            </a:prstGeom>
          </p:spPr>
        </p:pic>
        <p:sp>
          <p:nvSpPr>
            <p:cNvPr id="34" name="Tekstvak 33">
              <a:extLst>
                <a:ext uri="{FF2B5EF4-FFF2-40B4-BE49-F238E27FC236}">
                  <a16:creationId xmlns:a16="http://schemas.microsoft.com/office/drawing/2014/main" id="{2A4470A2-2831-4193-8FD7-2F4FADD584D7}"/>
                </a:ext>
              </a:extLst>
            </p:cNvPr>
            <p:cNvSpPr txBox="1"/>
            <p:nvPr/>
          </p:nvSpPr>
          <p:spPr>
            <a:xfrm>
              <a:off x="395754" y="5630440"/>
              <a:ext cx="54518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NL" dirty="0"/>
                <a:t>Delta Lloyd speurt met 'big data' naar gestolen spullen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399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838A9C12-D3B8-8948-979C-6E7CD53EF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F47FA47-CD0C-C745-897A-9B0F76F71F90}"/>
              </a:ext>
            </a:extLst>
          </p:cNvPr>
          <p:cNvSpPr txBox="1"/>
          <p:nvPr/>
        </p:nvSpPr>
        <p:spPr>
          <a:xfrm>
            <a:off x="575797" y="32657"/>
            <a:ext cx="85046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31174B"/>
                </a:solidFill>
              </a:rPr>
              <a:t>Doorstroom vervolgonderwijs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85FB89DE-010D-401A-A148-8E4BE01F1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841" y="740543"/>
            <a:ext cx="9052988" cy="526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081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5E98660A-49C7-7243-BD8E-6A37BB630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ACD35844-FD70-5C44-87CB-60154160B40B}"/>
              </a:ext>
            </a:extLst>
          </p:cNvPr>
          <p:cNvSpPr txBox="1"/>
          <p:nvPr/>
        </p:nvSpPr>
        <p:spPr>
          <a:xfrm>
            <a:off x="894212" y="4319181"/>
            <a:ext cx="56651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400" b="1" dirty="0">
                <a:solidFill>
                  <a:schemeClr val="bg1"/>
                </a:solidFill>
              </a:rPr>
              <a:t>Vragen?</a:t>
            </a:r>
            <a:endParaRPr lang="nl-NL" sz="5400" dirty="0"/>
          </a:p>
        </p:txBody>
      </p:sp>
    </p:spTree>
    <p:extLst>
      <p:ext uri="{BB962C8B-B14F-4D97-AF65-F5344CB8AC3E}">
        <p14:creationId xmlns:p14="http://schemas.microsoft.com/office/powerpoint/2010/main" val="4027189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0255711-B9AD-6C4C-B09D-F4A85121A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3E29F8A-AF6C-4249-BE5F-4356BF53AD75}"/>
              </a:ext>
            </a:extLst>
          </p:cNvPr>
          <p:cNvSpPr txBox="1"/>
          <p:nvPr/>
        </p:nvSpPr>
        <p:spPr>
          <a:xfrm>
            <a:off x="769521" y="1351538"/>
            <a:ext cx="56651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400" b="1" dirty="0">
                <a:solidFill>
                  <a:schemeClr val="bg1"/>
                </a:solidFill>
              </a:rPr>
              <a:t>Het Bedrijfsleven</a:t>
            </a:r>
            <a:endParaRPr lang="nl-NL" sz="5400" dirty="0"/>
          </a:p>
        </p:txBody>
      </p:sp>
    </p:spTree>
    <p:extLst>
      <p:ext uri="{BB962C8B-B14F-4D97-AF65-F5344CB8AC3E}">
        <p14:creationId xmlns:p14="http://schemas.microsoft.com/office/powerpoint/2010/main" val="906489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838A9C12-D3B8-8948-979C-6E7CD53EF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F47FA47-CD0C-C745-897A-9B0F76F71F90}"/>
              </a:ext>
            </a:extLst>
          </p:cNvPr>
          <p:cNvSpPr txBox="1"/>
          <p:nvPr/>
        </p:nvSpPr>
        <p:spPr>
          <a:xfrm>
            <a:off x="900650" y="1927408"/>
            <a:ext cx="1059708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l-NL" sz="4000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“Elk zichzelf respecterende onderneming heeft in haar propositie een digitale component en gebruikt IT voor haar bedrijfsvoering.”</a:t>
            </a:r>
            <a:endParaRPr lang="nl-NL" sz="4000" b="1" dirty="0"/>
          </a:p>
        </p:txBody>
      </p:sp>
    </p:spTree>
    <p:extLst>
      <p:ext uri="{BB962C8B-B14F-4D97-AF65-F5344CB8AC3E}">
        <p14:creationId xmlns:p14="http://schemas.microsoft.com/office/powerpoint/2010/main" val="4002020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838A9C12-D3B8-8948-979C-6E7CD53EF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F47FA47-CD0C-C745-897A-9B0F76F71F90}"/>
              </a:ext>
            </a:extLst>
          </p:cNvPr>
          <p:cNvSpPr txBox="1"/>
          <p:nvPr/>
        </p:nvSpPr>
        <p:spPr>
          <a:xfrm>
            <a:off x="900650" y="598141"/>
            <a:ext cx="85046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31174B"/>
                </a:solidFill>
              </a:rPr>
              <a:t>Waarom IT als basis voor de toekomst!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48A8CD1-67A6-6F4A-84EF-C5B19D27838E}"/>
              </a:ext>
            </a:extLst>
          </p:cNvPr>
          <p:cNvSpPr txBox="1"/>
          <p:nvPr/>
        </p:nvSpPr>
        <p:spPr>
          <a:xfrm>
            <a:off x="893774" y="1577293"/>
            <a:ext cx="559110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Wereld veranderd snel door:</a:t>
            </a:r>
          </a:p>
          <a:p>
            <a:endParaRPr lang="nl-NL" dirty="0"/>
          </a:p>
          <a:p>
            <a:pPr marL="285750" indent="-285750">
              <a:buFontTx/>
              <a:buChar char="-"/>
            </a:pPr>
            <a:r>
              <a:rPr lang="nl-NL" sz="2800" b="1" dirty="0">
                <a:solidFill>
                  <a:srgbClr val="333333"/>
                </a:solidFill>
                <a:latin typeface="helvetica" panose="020B0604020202020204" pitchFamily="34" charset="0"/>
              </a:rPr>
              <a:t>5G mobiele netwerken </a:t>
            </a:r>
          </a:p>
          <a:p>
            <a:pPr marL="285750" indent="-285750">
              <a:buFontTx/>
              <a:buChar char="-"/>
            </a:pPr>
            <a:r>
              <a:rPr lang="nl-NL" sz="2800" b="1" dirty="0">
                <a:solidFill>
                  <a:srgbClr val="333333"/>
                </a:solidFill>
                <a:latin typeface="helvetica" panose="020B0604020202020204" pitchFamily="34" charset="0"/>
              </a:rPr>
              <a:t>AI-infrastructuren</a:t>
            </a:r>
          </a:p>
          <a:p>
            <a:pPr marL="285750" indent="-285750">
              <a:buFontTx/>
              <a:buChar char="-"/>
            </a:pPr>
            <a:r>
              <a:rPr lang="nl-NL" sz="2800" b="1" dirty="0">
                <a:solidFill>
                  <a:srgbClr val="333333"/>
                </a:solidFill>
                <a:latin typeface="helvetica" panose="020B0604020202020204" pitchFamily="34" charset="0"/>
              </a:rPr>
              <a:t>Groei van Blockchain</a:t>
            </a:r>
          </a:p>
          <a:p>
            <a:pPr marL="285750" indent="-285750">
              <a:buFontTx/>
              <a:buChar char="-"/>
            </a:pPr>
            <a:r>
              <a:rPr lang="nl-NL" sz="2800" b="1" dirty="0" err="1">
                <a:solidFill>
                  <a:srgbClr val="333333"/>
                </a:solidFill>
                <a:latin typeface="helvetica" panose="020B0604020202020204" pitchFamily="34" charset="0"/>
              </a:rPr>
              <a:t>BigData</a:t>
            </a:r>
            <a:r>
              <a:rPr lang="nl-NL" sz="2800" b="1" dirty="0">
                <a:solidFill>
                  <a:srgbClr val="333333"/>
                </a:solidFill>
                <a:latin typeface="helvetica" panose="020B0604020202020204" pitchFamily="34" charset="0"/>
              </a:rPr>
              <a:t> en integratie</a:t>
            </a:r>
          </a:p>
          <a:p>
            <a:pPr marL="285750" indent="-285750">
              <a:buFontTx/>
              <a:buChar char="-"/>
            </a:pPr>
            <a:r>
              <a:rPr lang="nl-NL" sz="2800" b="1" dirty="0">
                <a:solidFill>
                  <a:srgbClr val="333333"/>
                </a:solidFill>
                <a:latin typeface="helvetica" panose="020B0604020202020204" pitchFamily="34" charset="0"/>
              </a:rPr>
              <a:t>Privacy - beveiliging</a:t>
            </a:r>
          </a:p>
          <a:p>
            <a:pPr marL="285750" indent="-285750">
              <a:buFontTx/>
              <a:buChar char="-"/>
            </a:pPr>
            <a:endParaRPr lang="nl-NL" sz="1800" b="1" i="0" dirty="0">
              <a:solidFill>
                <a:srgbClr val="333333"/>
              </a:solidFill>
              <a:effectLst/>
              <a:latin typeface="helvetica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nl-NL" dirty="0"/>
          </a:p>
          <a:p>
            <a:endParaRPr lang="nl-NL" dirty="0"/>
          </a:p>
        </p:txBody>
      </p:sp>
      <p:pic>
        <p:nvPicPr>
          <p:cNvPr id="1026" name="Picture 2" descr="IT-functies van de toekomst - security en cloud? - ICT Recruiter">
            <a:extLst>
              <a:ext uri="{FF2B5EF4-FFF2-40B4-BE49-F238E27FC236}">
                <a16:creationId xmlns:a16="http://schemas.microsoft.com/office/drawing/2014/main" id="{032D92DA-52EF-4FB4-BD3D-745A5C883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737" y="2034832"/>
            <a:ext cx="4529039" cy="221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0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838A9C12-D3B8-8948-979C-6E7CD53EF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F47FA47-CD0C-C745-897A-9B0F76F71F90}"/>
              </a:ext>
            </a:extLst>
          </p:cNvPr>
          <p:cNvSpPr txBox="1"/>
          <p:nvPr/>
        </p:nvSpPr>
        <p:spPr>
          <a:xfrm>
            <a:off x="900650" y="598141"/>
            <a:ext cx="85046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31174B"/>
                </a:solidFill>
              </a:rPr>
              <a:t>IT HUB in Hoogeveen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6335C17-5F4D-457A-800A-8FE502D92ADF}"/>
              </a:ext>
            </a:extLst>
          </p:cNvPr>
          <p:cNvSpPr txBox="1"/>
          <p:nvPr/>
        </p:nvSpPr>
        <p:spPr>
          <a:xfrm>
            <a:off x="817218" y="1661172"/>
            <a:ext cx="609467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7200" b="1" dirty="0">
                <a:latin typeface="Amasis MT Pro Black" panose="020B0604020202020204" pitchFamily="18" charset="0"/>
              </a:rPr>
              <a:t>Business</a:t>
            </a:r>
          </a:p>
          <a:p>
            <a:r>
              <a:rPr lang="nl-NL" sz="7200" b="1" dirty="0" err="1">
                <a:latin typeface="Amasis MT Pro Black" panose="020B0604020202020204" pitchFamily="18" charset="0"/>
              </a:rPr>
              <a:t>ahead</a:t>
            </a:r>
            <a:r>
              <a:rPr lang="nl-NL" sz="7200" b="1" dirty="0">
                <a:latin typeface="Amasis MT Pro Black" panose="020B0604020202020204" pitchFamily="18" charset="0"/>
              </a:rPr>
              <a:t> of </a:t>
            </a:r>
          </a:p>
          <a:p>
            <a:r>
              <a:rPr lang="nl-NL" sz="7200" b="1" dirty="0" err="1">
                <a:latin typeface="Amasis MT Pro Black" panose="020B0604020202020204" pitchFamily="18" charset="0"/>
              </a:rPr>
              <a:t>future</a:t>
            </a:r>
            <a:endParaRPr lang="nl-NL" sz="7200" b="1" dirty="0">
              <a:latin typeface="Amasis MT Pro Black" panose="020B0604020202020204" pitchFamily="18" charset="0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2417887C-6204-484B-8578-34DF0D7B34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3250" y="3789296"/>
            <a:ext cx="2557482" cy="128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5651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838A9C12-D3B8-8948-979C-6E7CD53EF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F47FA47-CD0C-C745-897A-9B0F76F71F90}"/>
              </a:ext>
            </a:extLst>
          </p:cNvPr>
          <p:cNvSpPr txBox="1"/>
          <p:nvPr/>
        </p:nvSpPr>
        <p:spPr>
          <a:xfrm>
            <a:off x="900650" y="598141"/>
            <a:ext cx="85046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31174B"/>
                </a:solidFill>
              </a:rPr>
              <a:t>Unieke samenwerking: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48A8CD1-67A6-6F4A-84EF-C5B19D27838E}"/>
              </a:ext>
            </a:extLst>
          </p:cNvPr>
          <p:cNvSpPr txBox="1"/>
          <p:nvPr/>
        </p:nvSpPr>
        <p:spPr>
          <a:xfrm>
            <a:off x="893774" y="1577293"/>
            <a:ext cx="859706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i="0" dirty="0">
                <a:solidFill>
                  <a:srgbClr val="333333"/>
                </a:solidFill>
                <a:effectLst/>
                <a:latin typeface="helvetica" panose="020B0604020202020204" pitchFamily="34" charset="0"/>
              </a:rPr>
              <a:t>Overheid, onderwijs en bedrijfsleven</a:t>
            </a:r>
          </a:p>
          <a:p>
            <a:endParaRPr lang="nl-NL" sz="3200" b="1" dirty="0">
              <a:solidFill>
                <a:srgbClr val="333333"/>
              </a:solidFill>
              <a:latin typeface="helvetica" panose="020B0604020202020204" pitchFamily="34" charset="0"/>
            </a:endParaRPr>
          </a:p>
          <a:p>
            <a:r>
              <a:rPr lang="nl-NL" sz="3200" b="1" i="0" dirty="0">
                <a:solidFill>
                  <a:srgbClr val="333333"/>
                </a:solidFill>
                <a:effectLst/>
                <a:latin typeface="helvetica" panose="020B0604020202020204" pitchFamily="34" charset="0"/>
              </a:rPr>
              <a:t>Gevangen in 4 programmalijnen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b="1" dirty="0">
                <a:solidFill>
                  <a:srgbClr val="333333"/>
                </a:solidFill>
                <a:latin typeface="helvetica" panose="020B0604020202020204" pitchFamily="34" charset="0"/>
              </a:rPr>
              <a:t>Innovatie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b="1" i="0" dirty="0">
                <a:solidFill>
                  <a:srgbClr val="333333"/>
                </a:solidFill>
                <a:effectLst/>
                <a:latin typeface="helvetica" panose="020B0604020202020204" pitchFamily="34" charset="0"/>
              </a:rPr>
              <a:t>IT-Talenten opleiden en behouden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b="1" dirty="0">
                <a:solidFill>
                  <a:srgbClr val="333333"/>
                </a:solidFill>
                <a:latin typeface="helvetica" panose="020B0604020202020204" pitchFamily="34" charset="0"/>
              </a:rPr>
              <a:t>Digitale transitie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b="1" i="0" dirty="0">
                <a:solidFill>
                  <a:srgbClr val="333333"/>
                </a:solidFill>
                <a:effectLst/>
                <a:latin typeface="helvetica" panose="020B0604020202020204" pitchFamily="34" charset="0"/>
              </a:rPr>
              <a:t>Community  </a:t>
            </a:r>
          </a:p>
          <a:p>
            <a:pPr marL="285750" indent="-285750">
              <a:buFontTx/>
              <a:buChar char="-"/>
            </a:pPr>
            <a:endParaRPr lang="nl-NL" dirty="0"/>
          </a:p>
          <a:p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15D87600-2662-4884-97EB-9EC6E36F87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9186" y="4983134"/>
            <a:ext cx="1894198" cy="95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405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5E98660A-49C7-7243-BD8E-6A37BB630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ACD35844-FD70-5C44-87CB-60154160B40B}"/>
              </a:ext>
            </a:extLst>
          </p:cNvPr>
          <p:cNvSpPr txBox="1"/>
          <p:nvPr/>
        </p:nvSpPr>
        <p:spPr>
          <a:xfrm>
            <a:off x="894212" y="4319181"/>
            <a:ext cx="56651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400" b="1" dirty="0">
                <a:solidFill>
                  <a:schemeClr val="bg1"/>
                </a:solidFill>
              </a:rPr>
              <a:t>Vragen?</a:t>
            </a:r>
            <a:endParaRPr lang="nl-NL" sz="5400" dirty="0"/>
          </a:p>
        </p:txBody>
      </p:sp>
    </p:spTree>
    <p:extLst>
      <p:ext uri="{BB962C8B-B14F-4D97-AF65-F5344CB8AC3E}">
        <p14:creationId xmlns:p14="http://schemas.microsoft.com/office/powerpoint/2010/main" val="6097082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838A9C12-D3B8-8948-979C-6E7CD53EF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F47FA47-CD0C-C745-897A-9B0F76F71F90}"/>
              </a:ext>
            </a:extLst>
          </p:cNvPr>
          <p:cNvSpPr txBox="1"/>
          <p:nvPr/>
        </p:nvSpPr>
        <p:spPr>
          <a:xfrm>
            <a:off x="636922" y="598141"/>
            <a:ext cx="810290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Myriad Pro" charset="0"/>
                <a:ea typeface="Myriad Pro" charset="0"/>
                <a:cs typeface="Myriad Pro" charset="0"/>
              </a:rPr>
              <a:t>ICT Lyceum</a:t>
            </a:r>
          </a:p>
          <a:p>
            <a:pPr algn="ctr"/>
            <a:r>
              <a:rPr lang="en-US" sz="6000" b="1" dirty="0">
                <a:latin typeface="Myriad Pro" charset="0"/>
              </a:rPr>
              <a:t>op</a:t>
            </a:r>
          </a:p>
          <a:p>
            <a:pPr algn="ctr"/>
            <a:r>
              <a:rPr lang="en-US" sz="6000" b="1" dirty="0">
                <a:latin typeface="Myriad Pro" charset="0"/>
              </a:rPr>
              <a:t>RSG Wolfsbos</a:t>
            </a:r>
          </a:p>
          <a:p>
            <a:pPr algn="ctr"/>
            <a:r>
              <a:rPr lang="en-US" sz="6000" b="1" dirty="0" err="1">
                <a:latin typeface="Myriad Pro" charset="0"/>
              </a:rPr>
              <a:t>vanaf</a:t>
            </a:r>
            <a:r>
              <a:rPr lang="en-US" sz="6000" b="1" dirty="0">
                <a:latin typeface="Myriad Pro" charset="0"/>
              </a:rPr>
              <a:t> </a:t>
            </a:r>
            <a:r>
              <a:rPr lang="en-US" sz="6000" b="1" dirty="0" err="1">
                <a:latin typeface="Myriad Pro" charset="0"/>
              </a:rPr>
              <a:t>augustus</a:t>
            </a:r>
            <a:r>
              <a:rPr lang="en-US" sz="6000" b="1" dirty="0">
                <a:latin typeface="Myriad Pro" charset="0"/>
              </a:rPr>
              <a:t> 2022!</a:t>
            </a:r>
            <a:endParaRPr lang="nl-NL" sz="6000" dirty="0"/>
          </a:p>
          <a:p>
            <a:endParaRPr lang="nl-NL" sz="4000" b="1" dirty="0">
              <a:solidFill>
                <a:srgbClr val="31174B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E739B2A-FE7D-4C2B-A7EC-F39D1B9039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22" y="2385559"/>
            <a:ext cx="7616013" cy="4311085"/>
          </a:xfrm>
          <a:prstGeom prst="rect">
            <a:avLst/>
          </a:prstGeom>
        </p:spPr>
      </p:pic>
      <p:pic>
        <p:nvPicPr>
          <p:cNvPr id="8" name="Picture 2" descr="Gerelateerde afbeelding">
            <a:extLst>
              <a:ext uri="{FF2B5EF4-FFF2-40B4-BE49-F238E27FC236}">
                <a16:creationId xmlns:a16="http://schemas.microsoft.com/office/drawing/2014/main" id="{18289F0F-25E8-4C19-9C7C-8BBA9ABE8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830" y="1941090"/>
            <a:ext cx="1964313" cy="2622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8646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5E98660A-49C7-7243-BD8E-6A37BB630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ACD35844-FD70-5C44-87CB-60154160B40B}"/>
              </a:ext>
            </a:extLst>
          </p:cNvPr>
          <p:cNvSpPr txBox="1"/>
          <p:nvPr/>
        </p:nvSpPr>
        <p:spPr>
          <a:xfrm>
            <a:off x="894212" y="4319181"/>
            <a:ext cx="56651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400" b="1" dirty="0">
                <a:solidFill>
                  <a:schemeClr val="bg1"/>
                </a:solidFill>
              </a:rPr>
              <a:t>Bedankt voor </a:t>
            </a:r>
          </a:p>
          <a:p>
            <a:r>
              <a:rPr lang="nl-NL" sz="5400" b="1" dirty="0">
                <a:solidFill>
                  <a:schemeClr val="bg1"/>
                </a:solidFill>
              </a:rPr>
              <a:t>Je aandacht</a:t>
            </a:r>
            <a:endParaRPr lang="nl-NL" sz="5400" dirty="0"/>
          </a:p>
        </p:txBody>
      </p:sp>
    </p:spTree>
    <p:extLst>
      <p:ext uri="{BB962C8B-B14F-4D97-AF65-F5344CB8AC3E}">
        <p14:creationId xmlns:p14="http://schemas.microsoft.com/office/powerpoint/2010/main" val="3400508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1297</TotalTime>
  <Words>754</Words>
  <Application>Microsoft Office PowerPoint</Application>
  <PresentationFormat>Breedbeeld</PresentationFormat>
  <Paragraphs>154</Paragraphs>
  <Slides>25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10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25</vt:i4>
      </vt:variant>
    </vt:vector>
  </HeadingPairs>
  <TitlesOfParts>
    <vt:vector size="36" baseType="lpstr">
      <vt:lpstr>Amasis MT Pro Black</vt:lpstr>
      <vt:lpstr>Arial</vt:lpstr>
      <vt:lpstr>Calibri</vt:lpstr>
      <vt:lpstr>Calibri Light</vt:lpstr>
      <vt:lpstr>Guardian Text Egyptian Web</vt:lpstr>
      <vt:lpstr>helvetica</vt:lpstr>
      <vt:lpstr>Myriad Pro</vt:lpstr>
      <vt:lpstr>Open Sans</vt:lpstr>
      <vt:lpstr>Symbol</vt:lpstr>
      <vt:lpstr>Verdana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Waar komen de benodigde lesuren vandaan?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Tim de Leeuw</dc:creator>
  <cp:lastModifiedBy>Ineke Baks</cp:lastModifiedBy>
  <cp:revision>12</cp:revision>
  <cp:lastPrinted>2022-03-01T15:59:12Z</cp:lastPrinted>
  <dcterms:created xsi:type="dcterms:W3CDTF">2022-01-19T08:54:30Z</dcterms:created>
  <dcterms:modified xsi:type="dcterms:W3CDTF">2022-03-01T16:20:38Z</dcterms:modified>
</cp:coreProperties>
</file>